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66" r:id="rId2"/>
    <p:sldId id="288" r:id="rId3"/>
    <p:sldId id="289" r:id="rId4"/>
    <p:sldId id="263" r:id="rId5"/>
    <p:sldId id="264" r:id="rId6"/>
    <p:sldId id="334" r:id="rId7"/>
    <p:sldId id="350" r:id="rId8"/>
    <p:sldId id="351" r:id="rId9"/>
    <p:sldId id="259" r:id="rId10"/>
    <p:sldId id="340" r:id="rId11"/>
    <p:sldId id="300" r:id="rId12"/>
    <p:sldId id="333" r:id="rId13"/>
    <p:sldId id="273" r:id="rId14"/>
    <p:sldId id="348" r:id="rId15"/>
    <p:sldId id="349" r:id="rId16"/>
    <p:sldId id="352" r:id="rId17"/>
    <p:sldId id="276" r:id="rId18"/>
    <p:sldId id="309" r:id="rId19"/>
    <p:sldId id="346" r:id="rId20"/>
    <p:sldId id="299" r:id="rId21"/>
    <p:sldId id="287" r:id="rId22"/>
    <p:sldId id="274" r:id="rId23"/>
    <p:sldId id="347" r:id="rId24"/>
    <p:sldId id="293" r:id="rId25"/>
    <p:sldId id="294" r:id="rId26"/>
    <p:sldId id="304" r:id="rId27"/>
    <p:sldId id="310" r:id="rId28"/>
    <p:sldId id="277" r:id="rId29"/>
    <p:sldId id="314" r:id="rId30"/>
    <p:sldId id="318" r:id="rId31"/>
    <p:sldId id="321" r:id="rId32"/>
    <p:sldId id="283" r:id="rId33"/>
    <p:sldId id="305" r:id="rId34"/>
    <p:sldId id="322" r:id="rId35"/>
    <p:sldId id="315" r:id="rId36"/>
    <p:sldId id="336" r:id="rId37"/>
    <p:sldId id="338" r:id="rId38"/>
    <p:sldId id="335" r:id="rId39"/>
    <p:sldId id="342" r:id="rId40"/>
    <p:sldId id="343" r:id="rId41"/>
    <p:sldId id="337" r:id="rId42"/>
    <p:sldId id="339" r:id="rId43"/>
    <p:sldId id="332" r:id="rId4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 sz="1100" dirty="0"/>
              <a:t>Prevalencia de </a:t>
            </a:r>
            <a:r>
              <a:rPr lang="es-ES" sz="1100" dirty="0" smtClean="0"/>
              <a:t>consumo (%). CAE, 2017 </a:t>
            </a:r>
            <a:endParaRPr lang="es-ES" sz="1100" dirty="0"/>
          </a:p>
        </c:rich>
      </c:tx>
      <c:layout>
        <c:manualLayout>
          <c:xMode val="edge"/>
          <c:yMode val="edge"/>
          <c:x val="0.13868332299665162"/>
          <c:y val="3.393285554240883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6.0183522114347368E-2"/>
          <c:y val="0.13780223961730809"/>
          <c:w val="0.92269134304207123"/>
          <c:h val="0.717693297679616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Mujeres</c:v>
                </c:pt>
              </c:strCache>
            </c:strRef>
          </c:tx>
          <c:spPr>
            <a:solidFill>
              <a:srgbClr val="FFC000"/>
            </a:solidFill>
            <a:ln w="63500"/>
          </c:spPr>
          <c:invertIfNegative val="0"/>
          <c:dPt>
            <c:idx val="1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F3F4-441A-B428-79607F11C972}"/>
              </c:ext>
            </c:extLst>
          </c:dPt>
          <c:dPt>
            <c:idx val="1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F3F4-441A-B428-79607F11C972}"/>
              </c:ext>
            </c:extLst>
          </c:dPt>
          <c:dPt>
            <c:idx val="1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F3F4-441A-B428-79607F11C972}"/>
              </c:ext>
            </c:extLst>
          </c:dPt>
          <c:dPt>
            <c:idx val="2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F3F4-441A-B428-79607F11C97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900"/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Hoja1!$A$2:$A$7</c:f>
              <c:strCache>
                <c:ptCount val="6"/>
                <c:pt idx="0">
                  <c:v>Alcohol</c:v>
                </c:pt>
                <c:pt idx="1">
                  <c:v>Tabaco</c:v>
                </c:pt>
                <c:pt idx="2">
                  <c:v>Psicofármacos</c:v>
                </c:pt>
                <c:pt idx="3">
                  <c:v>Cannabis</c:v>
                </c:pt>
                <c:pt idx="4">
                  <c:v>Otras sustancias ilegales</c:v>
                </c:pt>
                <c:pt idx="5">
                  <c:v>Sustancias dopantes</c:v>
                </c:pt>
              </c:strCache>
            </c:strRef>
          </c:cat>
          <c:val>
            <c:numRef>
              <c:f>Hoja1!$B$2:$B$7</c:f>
              <c:numCache>
                <c:formatCode>#,##0.0</c:formatCode>
                <c:ptCount val="6"/>
                <c:pt idx="0">
                  <c:v>76.400000000000006</c:v>
                </c:pt>
                <c:pt idx="1">
                  <c:v>22.4</c:v>
                </c:pt>
                <c:pt idx="2" formatCode="General">
                  <c:v>20.100000000000001</c:v>
                </c:pt>
                <c:pt idx="3">
                  <c:v>5.4</c:v>
                </c:pt>
                <c:pt idx="4">
                  <c:v>0.7</c:v>
                </c:pt>
                <c:pt idx="5">
                  <c:v>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3F4-441A-B428-79607F11C972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Hombres</c:v>
                </c:pt>
              </c:strCache>
            </c:strRef>
          </c:tx>
          <c:spPr>
            <a:solidFill>
              <a:srgbClr val="006699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Hoja1!$A$2:$A$7</c:f>
              <c:strCache>
                <c:ptCount val="6"/>
                <c:pt idx="0">
                  <c:v>Alcohol</c:v>
                </c:pt>
                <c:pt idx="1">
                  <c:v>Tabaco</c:v>
                </c:pt>
                <c:pt idx="2">
                  <c:v>Psicofármacos</c:v>
                </c:pt>
                <c:pt idx="3">
                  <c:v>Cannabis</c:v>
                </c:pt>
                <c:pt idx="4">
                  <c:v>Otras sustancias ilegales</c:v>
                </c:pt>
                <c:pt idx="5">
                  <c:v>Sustancias dopantes</c:v>
                </c:pt>
              </c:strCache>
            </c:strRef>
          </c:cat>
          <c:val>
            <c:numRef>
              <c:f>Hoja1!$C$2:$C$7</c:f>
              <c:numCache>
                <c:formatCode>0.0</c:formatCode>
                <c:ptCount val="6"/>
                <c:pt idx="0">
                  <c:v>86</c:v>
                </c:pt>
                <c:pt idx="1">
                  <c:v>29.4</c:v>
                </c:pt>
                <c:pt idx="2">
                  <c:v>11.1</c:v>
                </c:pt>
                <c:pt idx="3">
                  <c:v>11.7</c:v>
                </c:pt>
                <c:pt idx="4">
                  <c:v>3.2</c:v>
                </c:pt>
                <c:pt idx="5">
                  <c:v>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3F4-441A-B428-79607F11C9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9"/>
        <c:axId val="303281248"/>
        <c:axId val="303281632"/>
      </c:barChart>
      <c:catAx>
        <c:axId val="303281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s-ES"/>
          </a:p>
        </c:txPr>
        <c:crossAx val="303281632"/>
        <c:crosses val="autoZero"/>
        <c:auto val="1"/>
        <c:lblAlgn val="ctr"/>
        <c:lblOffset val="100"/>
        <c:noMultiLvlLbl val="0"/>
      </c:catAx>
      <c:valAx>
        <c:axId val="303281632"/>
        <c:scaling>
          <c:orientation val="minMax"/>
          <c:max val="10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#,##0" sourceLinked="0"/>
        <c:majorTickMark val="out"/>
        <c:minorTickMark val="none"/>
        <c:tickLblPos val="nextTo"/>
        <c:crossAx val="303281248"/>
        <c:crosses val="autoZero"/>
        <c:crossBetween val="between"/>
        <c:majorUnit val="20"/>
        <c:minorUnit val="4"/>
      </c:valAx>
      <c:spPr>
        <a:solidFill>
          <a:schemeClr val="bg1"/>
        </a:solidFill>
      </c:spPr>
    </c:plotArea>
    <c:legend>
      <c:legendPos val="b"/>
      <c:layout>
        <c:manualLayout>
          <c:xMode val="edge"/>
          <c:yMode val="edge"/>
          <c:x val="0.64019295230139861"/>
          <c:y val="0.2200286263619978"/>
          <c:w val="0.21263707725588468"/>
          <c:h val="5.8250163078930196E-2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000"/>
      </a:pPr>
      <a:endParaRPr lang="es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/>
              <a:t>Edad</a:t>
            </a:r>
            <a:r>
              <a:rPr lang="en-US" dirty="0"/>
              <a:t> de </a:t>
            </a:r>
            <a:r>
              <a:rPr lang="en-US" dirty="0" err="1"/>
              <a:t>inicio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consumo</a:t>
            </a:r>
            <a:r>
              <a:rPr lang="en-US" dirty="0"/>
              <a:t> de </a:t>
            </a:r>
            <a:r>
              <a:rPr lang="en-US" dirty="0" err="1"/>
              <a:t>diversas</a:t>
            </a:r>
            <a:r>
              <a:rPr lang="en-US" dirty="0"/>
              <a:t> </a:t>
            </a:r>
            <a:r>
              <a:rPr lang="en-US" dirty="0" err="1" smtClean="0"/>
              <a:t>sustancias</a:t>
            </a:r>
            <a:r>
              <a:rPr lang="en-US" dirty="0" smtClean="0"/>
              <a:t>. CAE 2017</a:t>
            </a:r>
            <a:endParaRPr lang="en-US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6.0183522114347368E-2"/>
          <c:y val="0.1188823657316808"/>
          <c:w val="0.92269134304207123"/>
          <c:h val="0.8033596977603827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Mujeres</c:v>
                </c:pt>
              </c:strCache>
            </c:strRef>
          </c:tx>
          <c:spPr>
            <a:solidFill>
              <a:srgbClr val="C44A12"/>
            </a:solidFill>
            <a:ln w="63500"/>
          </c:spPr>
          <c:invertIfNegative val="0"/>
          <c:dPt>
            <c:idx val="1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BE53-42B7-A2AC-FF5844E53836}"/>
              </c:ext>
            </c:extLst>
          </c:dPt>
          <c:dPt>
            <c:idx val="1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BE53-42B7-A2AC-FF5844E53836}"/>
              </c:ext>
            </c:extLst>
          </c:dPt>
          <c:dPt>
            <c:idx val="1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BE53-42B7-A2AC-FF5844E53836}"/>
              </c:ext>
            </c:extLst>
          </c:dPt>
          <c:dPt>
            <c:idx val="1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BE53-42B7-A2AC-FF5844E53836}"/>
              </c:ext>
            </c:extLst>
          </c:dPt>
          <c:dPt>
            <c:idx val="1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BE53-42B7-A2AC-FF5844E53836}"/>
              </c:ext>
            </c:extLst>
          </c:dPt>
          <c:dPt>
            <c:idx val="1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BE53-42B7-A2AC-FF5844E53836}"/>
              </c:ext>
            </c:extLst>
          </c:dPt>
          <c:dPt>
            <c:idx val="2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BE53-42B7-A2AC-FF5844E53836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Hoja1!$A$2:$A$17</c:f>
              <c:strCache>
                <c:ptCount val="16"/>
                <c:pt idx="0">
                  <c:v>Psicofármacos con receta</c:v>
                </c:pt>
                <c:pt idx="1">
                  <c:v>Psicofármacos sin receta</c:v>
                </c:pt>
                <c:pt idx="2">
                  <c:v>Otros opiáceos</c:v>
                </c:pt>
                <c:pt idx="3">
                  <c:v>Base, crack</c:v>
                </c:pt>
                <c:pt idx="4">
                  <c:v>Heroína</c:v>
                </c:pt>
                <c:pt idx="5">
                  <c:v>Ketamina</c:v>
                </c:pt>
                <c:pt idx="6">
                  <c:v>Cocaína en polvo</c:v>
                </c:pt>
                <c:pt idx="7">
                  <c:v>Setas alucinógenas</c:v>
                </c:pt>
                <c:pt idx="8">
                  <c:v>MDMA y similares, éxtasis</c:v>
                </c:pt>
                <c:pt idx="9">
                  <c:v>Speed, anfetaminas</c:v>
                </c:pt>
                <c:pt idx="10">
                  <c:v>Inhalables</c:v>
                </c:pt>
                <c:pt idx="11">
                  <c:v>Ácido, LSD</c:v>
                </c:pt>
                <c:pt idx="12">
                  <c:v>Sustancias dopantes</c:v>
                </c:pt>
                <c:pt idx="13">
                  <c:v>Cannabis</c:v>
                </c:pt>
                <c:pt idx="14">
                  <c:v>Tabaco</c:v>
                </c:pt>
                <c:pt idx="15">
                  <c:v>Alcohol</c:v>
                </c:pt>
              </c:strCache>
            </c:strRef>
          </c:cat>
          <c:val>
            <c:numRef>
              <c:f>Hoja1!$B$2:$B$17</c:f>
              <c:numCache>
                <c:formatCode>#,##0.0</c:formatCode>
                <c:ptCount val="16"/>
                <c:pt idx="0">
                  <c:v>40.020000000000003</c:v>
                </c:pt>
                <c:pt idx="1">
                  <c:v>34.54</c:v>
                </c:pt>
                <c:pt idx="2">
                  <c:v>33.299999999999997</c:v>
                </c:pt>
                <c:pt idx="3" formatCode="General">
                  <c:v>26</c:v>
                </c:pt>
                <c:pt idx="4">
                  <c:v>24</c:v>
                </c:pt>
                <c:pt idx="5">
                  <c:v>22.6</c:v>
                </c:pt>
                <c:pt idx="6">
                  <c:v>22.3</c:v>
                </c:pt>
                <c:pt idx="7">
                  <c:v>21.8</c:v>
                </c:pt>
                <c:pt idx="8">
                  <c:v>21.3</c:v>
                </c:pt>
                <c:pt idx="9">
                  <c:v>20.6</c:v>
                </c:pt>
                <c:pt idx="10">
                  <c:v>20.399999999999999</c:v>
                </c:pt>
                <c:pt idx="11">
                  <c:v>19.899999999999999</c:v>
                </c:pt>
                <c:pt idx="12">
                  <c:v>19.7</c:v>
                </c:pt>
                <c:pt idx="13">
                  <c:v>18.600000000000001</c:v>
                </c:pt>
                <c:pt idx="14">
                  <c:v>16.899999999999999</c:v>
                </c:pt>
                <c:pt idx="15">
                  <c:v>16.8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BE53-42B7-A2AC-FF5844E53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303358280"/>
        <c:axId val="303358664"/>
      </c:barChart>
      <c:catAx>
        <c:axId val="3033582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s-ES"/>
          </a:p>
        </c:txPr>
        <c:crossAx val="303358664"/>
        <c:crosses val="autoZero"/>
        <c:auto val="1"/>
        <c:lblAlgn val="ctr"/>
        <c:lblOffset val="100"/>
        <c:noMultiLvlLbl val="0"/>
      </c:catAx>
      <c:valAx>
        <c:axId val="303358664"/>
        <c:scaling>
          <c:orientation val="minMax"/>
        </c:scaling>
        <c:delete val="0"/>
        <c:axPos val="b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#,##0" sourceLinked="0"/>
        <c:majorTickMark val="out"/>
        <c:minorTickMark val="none"/>
        <c:tickLblPos val="nextTo"/>
        <c:crossAx val="303358280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</c:spPr>
  <c:txPr>
    <a:bodyPr/>
    <a:lstStyle/>
    <a:p>
      <a:pPr>
        <a:defRPr sz="1000"/>
      </a:pPr>
      <a:endParaRPr lang="es-E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D1C729-78EE-4DA2-82A7-6CC12EAEED14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4EE4B4A-1FFB-4E72-8A83-B8BCCE92307F}">
      <dgm:prSet phldrT="[Texto]"/>
      <dgm:spPr/>
      <dgm:t>
        <a:bodyPr/>
        <a:lstStyle/>
        <a:p>
          <a:r>
            <a:rPr lang="es-ES" dirty="0" smtClean="0"/>
            <a:t>Departamento de Salud</a:t>
          </a:r>
          <a:endParaRPr lang="es-ES" dirty="0"/>
        </a:p>
      </dgm:t>
    </dgm:pt>
    <dgm:pt modelId="{30215188-8313-48B8-B24D-85B15BFC34F9}" type="parTrans" cxnId="{9F32BE50-134A-46A7-B769-0B23C14A1124}">
      <dgm:prSet/>
      <dgm:spPr/>
      <dgm:t>
        <a:bodyPr/>
        <a:lstStyle/>
        <a:p>
          <a:endParaRPr lang="es-ES"/>
        </a:p>
      </dgm:t>
    </dgm:pt>
    <dgm:pt modelId="{C2017EC3-4AAE-4536-BBF2-B59A8B8CF5A4}" type="sibTrans" cxnId="{9F32BE50-134A-46A7-B769-0B23C14A1124}">
      <dgm:prSet/>
      <dgm:spPr/>
      <dgm:t>
        <a:bodyPr/>
        <a:lstStyle/>
        <a:p>
          <a:endParaRPr lang="es-ES"/>
        </a:p>
      </dgm:t>
    </dgm:pt>
    <dgm:pt modelId="{0A391946-01A1-4263-AFBD-01133F2729FD}">
      <dgm:prSet phldrT="[Texto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 smtClean="0"/>
            <a:t>Órganos colegiados de coordinación y participación</a:t>
          </a:r>
          <a:endParaRPr lang="es-ES" dirty="0"/>
        </a:p>
      </dgm:t>
    </dgm:pt>
    <dgm:pt modelId="{05A492B2-8BAC-4E07-A2A8-EEFEECEB8E60}" type="parTrans" cxnId="{FE23A705-878B-4895-9508-EF8E8387B6E5}">
      <dgm:prSet/>
      <dgm:spPr/>
      <dgm:t>
        <a:bodyPr/>
        <a:lstStyle/>
        <a:p>
          <a:endParaRPr lang="es-ES"/>
        </a:p>
      </dgm:t>
    </dgm:pt>
    <dgm:pt modelId="{B5C9FAEF-3DD2-40B4-97FA-98FECAF921E2}" type="sibTrans" cxnId="{FE23A705-878B-4895-9508-EF8E8387B6E5}">
      <dgm:prSet/>
      <dgm:spPr/>
      <dgm:t>
        <a:bodyPr/>
        <a:lstStyle/>
        <a:p>
          <a:endParaRPr lang="es-ES"/>
        </a:p>
      </dgm:t>
    </dgm:pt>
    <dgm:pt modelId="{AF713013-5A3D-4530-BA08-E154D10C55A8}">
      <dgm:prSet phldrT="[Texto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 smtClean="0"/>
            <a:t>Comisión de Coordinación Interinstitucional</a:t>
          </a:r>
          <a:endParaRPr lang="es-ES" dirty="0"/>
        </a:p>
      </dgm:t>
    </dgm:pt>
    <dgm:pt modelId="{76636F04-9DF0-4795-9C21-AD2D5137E65B}" type="parTrans" cxnId="{F9B2B9D4-EECC-48EF-8A1F-14C051F1496A}">
      <dgm:prSet/>
      <dgm:spPr/>
      <dgm:t>
        <a:bodyPr/>
        <a:lstStyle/>
        <a:p>
          <a:endParaRPr lang="es-ES"/>
        </a:p>
      </dgm:t>
    </dgm:pt>
    <dgm:pt modelId="{5922CF57-E658-4F19-8BA6-DA1B64A3C967}" type="sibTrans" cxnId="{F9B2B9D4-EECC-48EF-8A1F-14C051F1496A}">
      <dgm:prSet/>
      <dgm:spPr/>
      <dgm:t>
        <a:bodyPr/>
        <a:lstStyle/>
        <a:p>
          <a:endParaRPr lang="es-ES"/>
        </a:p>
      </dgm:t>
    </dgm:pt>
    <dgm:pt modelId="{49E55DD7-09E3-4485-A4F5-024BEA3E110F}">
      <dgm:prSet phldrT="[Texto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dirty="0" smtClean="0"/>
            <a:t>Consejo Vasco sobre Adicciones</a:t>
          </a:r>
          <a:endParaRPr lang="es-ES" dirty="0"/>
        </a:p>
      </dgm:t>
    </dgm:pt>
    <dgm:pt modelId="{621FD62A-D314-4595-A1A5-D3D9CC71C6FD}" type="parTrans" cxnId="{C7BFF94F-BA7B-4544-A065-31A02F75A471}">
      <dgm:prSet/>
      <dgm:spPr/>
      <dgm:t>
        <a:bodyPr/>
        <a:lstStyle/>
        <a:p>
          <a:endParaRPr lang="es-ES"/>
        </a:p>
      </dgm:t>
    </dgm:pt>
    <dgm:pt modelId="{507ADE87-24C6-426F-B31F-9950098FBF42}" type="sibTrans" cxnId="{C7BFF94F-BA7B-4544-A065-31A02F75A471}">
      <dgm:prSet/>
      <dgm:spPr/>
      <dgm:t>
        <a:bodyPr/>
        <a:lstStyle/>
        <a:p>
          <a:endParaRPr lang="es-ES"/>
        </a:p>
      </dgm:t>
    </dgm:pt>
    <dgm:pt modelId="{CF76E67A-5495-4096-98FB-E937C45BD246}">
      <dgm:prSet phldrT="[Texto]"/>
      <dgm:spPr/>
      <dgm:t>
        <a:bodyPr/>
        <a:lstStyle/>
        <a:p>
          <a:r>
            <a:rPr lang="es-ES" dirty="0" smtClean="0"/>
            <a:t>Dirección de Salud Pública y Adicciones</a:t>
          </a:r>
        </a:p>
        <a:p>
          <a:r>
            <a:rPr lang="eu-ES" dirty="0" smtClean="0"/>
            <a:t>Servicio de Adicciones</a:t>
          </a:r>
          <a:endParaRPr lang="es-ES" dirty="0"/>
        </a:p>
      </dgm:t>
    </dgm:pt>
    <dgm:pt modelId="{E82AD8F4-E0A5-450E-9BB7-55CD07D00361}" type="parTrans" cxnId="{11464A6B-99DA-4828-A44A-2342F3C0BB28}">
      <dgm:prSet/>
      <dgm:spPr/>
      <dgm:t>
        <a:bodyPr/>
        <a:lstStyle/>
        <a:p>
          <a:endParaRPr lang="es-ES"/>
        </a:p>
      </dgm:t>
    </dgm:pt>
    <dgm:pt modelId="{FB47A759-D64F-4E2E-A37E-E855160B2DCE}" type="sibTrans" cxnId="{11464A6B-99DA-4828-A44A-2342F3C0BB28}">
      <dgm:prSet/>
      <dgm:spPr/>
      <dgm:t>
        <a:bodyPr/>
        <a:lstStyle/>
        <a:p>
          <a:endParaRPr lang="es-ES"/>
        </a:p>
      </dgm:t>
    </dgm:pt>
    <dgm:pt modelId="{3EF6A248-83C6-4594-9C71-50D70BC8C8A9}">
      <dgm:prSet phldrT="[Texto]"/>
      <dgm:spPr/>
      <dgm:t>
        <a:bodyPr/>
        <a:lstStyle/>
        <a:p>
          <a:r>
            <a:rPr lang="es-ES" b="1" dirty="0" smtClean="0"/>
            <a:t>Observatorio sobre Adicciones</a:t>
          </a:r>
          <a:endParaRPr lang="es-ES" b="1" dirty="0"/>
        </a:p>
      </dgm:t>
    </dgm:pt>
    <dgm:pt modelId="{880240D7-4847-4D2E-A6C9-00D7C6662D8E}" type="parTrans" cxnId="{8516D84F-26D5-4E76-9775-95088A89BC0A}">
      <dgm:prSet/>
      <dgm:spPr/>
      <dgm:t>
        <a:bodyPr/>
        <a:lstStyle/>
        <a:p>
          <a:endParaRPr lang="es-ES"/>
        </a:p>
      </dgm:t>
    </dgm:pt>
    <dgm:pt modelId="{3731CC22-B96A-45BB-ADCA-EDE37F839A40}" type="sibTrans" cxnId="{8516D84F-26D5-4E76-9775-95088A89BC0A}">
      <dgm:prSet/>
      <dgm:spPr/>
      <dgm:t>
        <a:bodyPr/>
        <a:lstStyle/>
        <a:p>
          <a:endParaRPr lang="es-ES"/>
        </a:p>
      </dgm:t>
    </dgm:pt>
    <dgm:pt modelId="{73B0195E-9601-407B-BE7B-88FC09D97080}" type="pres">
      <dgm:prSet presAssocID="{0BD1C729-78EE-4DA2-82A7-6CC12EAEED14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94DB8041-7792-4CF5-B336-06F382EEDD83}" type="pres">
      <dgm:prSet presAssocID="{A4EE4B4A-1FFB-4E72-8A83-B8BCCE92307F}" presName="vertOne" presStyleCnt="0"/>
      <dgm:spPr/>
    </dgm:pt>
    <dgm:pt modelId="{CB8C65A4-C504-4082-9711-8EBC4A54B6CA}" type="pres">
      <dgm:prSet presAssocID="{A4EE4B4A-1FFB-4E72-8A83-B8BCCE92307F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3ED5CBE-251A-4B9C-9771-458B887F6A4D}" type="pres">
      <dgm:prSet presAssocID="{A4EE4B4A-1FFB-4E72-8A83-B8BCCE92307F}" presName="parTransOne" presStyleCnt="0"/>
      <dgm:spPr/>
    </dgm:pt>
    <dgm:pt modelId="{1D08C919-B258-4B74-92B0-2835CCAC232F}" type="pres">
      <dgm:prSet presAssocID="{A4EE4B4A-1FFB-4E72-8A83-B8BCCE92307F}" presName="horzOne" presStyleCnt="0"/>
      <dgm:spPr/>
    </dgm:pt>
    <dgm:pt modelId="{C67D8EE5-909F-44CC-B9D6-4B3B5CA4F6CA}" type="pres">
      <dgm:prSet presAssocID="{0A391946-01A1-4263-AFBD-01133F2729FD}" presName="vertTwo" presStyleCnt="0"/>
      <dgm:spPr/>
    </dgm:pt>
    <dgm:pt modelId="{093A946F-4403-44DF-8967-24A01B1D4ABA}" type="pres">
      <dgm:prSet presAssocID="{0A391946-01A1-4263-AFBD-01133F2729FD}" presName="txTwo" presStyleLbl="node2" presStyleIdx="0" presStyleCnt="2" custScaleX="102751" custLinFactNeighborX="-11885" custLinFactNeighborY="-1680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BF5DE57-8F71-4ACF-BD32-F0ABC84FDCD3}" type="pres">
      <dgm:prSet presAssocID="{0A391946-01A1-4263-AFBD-01133F2729FD}" presName="parTransTwo" presStyleCnt="0"/>
      <dgm:spPr/>
    </dgm:pt>
    <dgm:pt modelId="{5AB4EFF0-6186-4B55-A3C3-D29D2C418A02}" type="pres">
      <dgm:prSet presAssocID="{0A391946-01A1-4263-AFBD-01133F2729FD}" presName="horzTwo" presStyleCnt="0"/>
      <dgm:spPr/>
    </dgm:pt>
    <dgm:pt modelId="{6B8D1E2B-FBC9-48FD-85B6-A0E796959FF4}" type="pres">
      <dgm:prSet presAssocID="{AF713013-5A3D-4530-BA08-E154D10C55A8}" presName="vertThree" presStyleCnt="0"/>
      <dgm:spPr/>
    </dgm:pt>
    <dgm:pt modelId="{DF9F501F-2655-4548-BC0D-FA3D71C31088}" type="pres">
      <dgm:prSet presAssocID="{AF713013-5A3D-4530-BA08-E154D10C55A8}" presName="txThree" presStyleLbl="node3" presStyleIdx="0" presStyleCnt="3" custScaleX="46010" custLinFactNeighborX="-17679" custLinFactNeighborY="155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95F7257-E62D-48F8-AE3B-31F26F9917B3}" type="pres">
      <dgm:prSet presAssocID="{AF713013-5A3D-4530-BA08-E154D10C55A8}" presName="horzThree" presStyleCnt="0"/>
      <dgm:spPr/>
    </dgm:pt>
    <dgm:pt modelId="{80C5C7E1-6D1E-4DD0-BC5C-358A88E35C7F}" type="pres">
      <dgm:prSet presAssocID="{5922CF57-E658-4F19-8BA6-DA1B64A3C967}" presName="sibSpaceThree" presStyleCnt="0"/>
      <dgm:spPr/>
    </dgm:pt>
    <dgm:pt modelId="{5E2E604E-7298-4859-A247-A885254A70F3}" type="pres">
      <dgm:prSet presAssocID="{49E55DD7-09E3-4485-A4F5-024BEA3E110F}" presName="vertThree" presStyleCnt="0"/>
      <dgm:spPr/>
    </dgm:pt>
    <dgm:pt modelId="{4E8EB838-54E7-47D1-8F13-35A3CBD86A7B}" type="pres">
      <dgm:prSet presAssocID="{49E55DD7-09E3-4485-A4F5-024BEA3E110F}" presName="txThree" presStyleLbl="node3" presStyleIdx="1" presStyleCnt="3" custScaleX="4333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65392FB-7511-4AC7-9103-AD29CF6052DA}" type="pres">
      <dgm:prSet presAssocID="{49E55DD7-09E3-4485-A4F5-024BEA3E110F}" presName="horzThree" presStyleCnt="0"/>
      <dgm:spPr/>
    </dgm:pt>
    <dgm:pt modelId="{50CB00BE-8CB4-48BD-AADB-8A508A0072A9}" type="pres">
      <dgm:prSet presAssocID="{B5C9FAEF-3DD2-40B4-97FA-98FECAF921E2}" presName="sibSpaceTwo" presStyleCnt="0"/>
      <dgm:spPr/>
    </dgm:pt>
    <dgm:pt modelId="{2ACF49AA-18A6-4E11-B6AE-7C35989FC513}" type="pres">
      <dgm:prSet presAssocID="{CF76E67A-5495-4096-98FB-E937C45BD246}" presName="vertTwo" presStyleCnt="0"/>
      <dgm:spPr/>
    </dgm:pt>
    <dgm:pt modelId="{8EB763D8-9697-404C-83F0-50CA33506B53}" type="pres">
      <dgm:prSet presAssocID="{CF76E67A-5495-4096-98FB-E937C45BD246}" presName="txTwo" presStyleLbl="node2" presStyleIdx="1" presStyleCnt="2" custScaleX="119202" custScaleY="104647" custLinFactNeighborX="575" custLinFactNeighborY="8496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6A62060-99A2-48FC-A501-9F7824ABDF76}" type="pres">
      <dgm:prSet presAssocID="{CF76E67A-5495-4096-98FB-E937C45BD246}" presName="parTransTwo" presStyleCnt="0"/>
      <dgm:spPr/>
    </dgm:pt>
    <dgm:pt modelId="{F50BCEC0-2E4A-483E-9140-49EB896BDD42}" type="pres">
      <dgm:prSet presAssocID="{CF76E67A-5495-4096-98FB-E937C45BD246}" presName="horzTwo" presStyleCnt="0"/>
      <dgm:spPr/>
    </dgm:pt>
    <dgm:pt modelId="{57CE5B47-B8E2-4654-9913-C45C552835AA}" type="pres">
      <dgm:prSet presAssocID="{3EF6A248-83C6-4594-9C71-50D70BC8C8A9}" presName="vertThree" presStyleCnt="0"/>
      <dgm:spPr/>
    </dgm:pt>
    <dgm:pt modelId="{F27688DF-4786-4EE1-95C9-6EC4781260B9}" type="pres">
      <dgm:prSet presAssocID="{3EF6A248-83C6-4594-9C71-50D70BC8C8A9}" presName="txThree" presStyleLbl="node3" presStyleIdx="2" presStyleCnt="3" custScaleX="91184" custScaleY="66528" custLinFactNeighborX="-994" custLinFactNeighborY="1832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AEE94AA-C9B7-4FBD-8438-C7E6B5DD3465}" type="pres">
      <dgm:prSet presAssocID="{3EF6A248-83C6-4594-9C71-50D70BC8C8A9}" presName="horzThree" presStyleCnt="0"/>
      <dgm:spPr/>
    </dgm:pt>
  </dgm:ptLst>
  <dgm:cxnLst>
    <dgm:cxn modelId="{C7BFF94F-BA7B-4544-A065-31A02F75A471}" srcId="{0A391946-01A1-4263-AFBD-01133F2729FD}" destId="{49E55DD7-09E3-4485-A4F5-024BEA3E110F}" srcOrd="1" destOrd="0" parTransId="{621FD62A-D314-4595-A1A5-D3D9CC71C6FD}" sibTransId="{507ADE87-24C6-426F-B31F-9950098FBF42}"/>
    <dgm:cxn modelId="{8516D84F-26D5-4E76-9775-95088A89BC0A}" srcId="{CF76E67A-5495-4096-98FB-E937C45BD246}" destId="{3EF6A248-83C6-4594-9C71-50D70BC8C8A9}" srcOrd="0" destOrd="0" parTransId="{880240D7-4847-4D2E-A6C9-00D7C6662D8E}" sibTransId="{3731CC22-B96A-45BB-ADCA-EDE37F839A40}"/>
    <dgm:cxn modelId="{9F32BE50-134A-46A7-B769-0B23C14A1124}" srcId="{0BD1C729-78EE-4DA2-82A7-6CC12EAEED14}" destId="{A4EE4B4A-1FFB-4E72-8A83-B8BCCE92307F}" srcOrd="0" destOrd="0" parTransId="{30215188-8313-48B8-B24D-85B15BFC34F9}" sibTransId="{C2017EC3-4AAE-4536-BBF2-B59A8B8CF5A4}"/>
    <dgm:cxn modelId="{699C0267-86A6-42CE-A498-80596E8D8D22}" type="presOf" srcId="{3EF6A248-83C6-4594-9C71-50D70BC8C8A9}" destId="{F27688DF-4786-4EE1-95C9-6EC4781260B9}" srcOrd="0" destOrd="0" presId="urn:microsoft.com/office/officeart/2005/8/layout/hierarchy4"/>
    <dgm:cxn modelId="{570A5BCF-5D71-46D1-96FB-AE8F91AE85BB}" type="presOf" srcId="{CF76E67A-5495-4096-98FB-E937C45BD246}" destId="{8EB763D8-9697-404C-83F0-50CA33506B53}" srcOrd="0" destOrd="0" presId="urn:microsoft.com/office/officeart/2005/8/layout/hierarchy4"/>
    <dgm:cxn modelId="{FE23A705-878B-4895-9508-EF8E8387B6E5}" srcId="{A4EE4B4A-1FFB-4E72-8A83-B8BCCE92307F}" destId="{0A391946-01A1-4263-AFBD-01133F2729FD}" srcOrd="0" destOrd="0" parTransId="{05A492B2-8BAC-4E07-A2A8-EEFEECEB8E60}" sibTransId="{B5C9FAEF-3DD2-40B4-97FA-98FECAF921E2}"/>
    <dgm:cxn modelId="{319CD92E-EC21-465F-9C54-DA1AB9353CFA}" type="presOf" srcId="{0A391946-01A1-4263-AFBD-01133F2729FD}" destId="{093A946F-4403-44DF-8967-24A01B1D4ABA}" srcOrd="0" destOrd="0" presId="urn:microsoft.com/office/officeart/2005/8/layout/hierarchy4"/>
    <dgm:cxn modelId="{11464A6B-99DA-4828-A44A-2342F3C0BB28}" srcId="{A4EE4B4A-1FFB-4E72-8A83-B8BCCE92307F}" destId="{CF76E67A-5495-4096-98FB-E937C45BD246}" srcOrd="1" destOrd="0" parTransId="{E82AD8F4-E0A5-450E-9BB7-55CD07D00361}" sibTransId="{FB47A759-D64F-4E2E-A37E-E855160B2DCE}"/>
    <dgm:cxn modelId="{F9B2B9D4-EECC-48EF-8A1F-14C051F1496A}" srcId="{0A391946-01A1-4263-AFBD-01133F2729FD}" destId="{AF713013-5A3D-4530-BA08-E154D10C55A8}" srcOrd="0" destOrd="0" parTransId="{76636F04-9DF0-4795-9C21-AD2D5137E65B}" sibTransId="{5922CF57-E658-4F19-8BA6-DA1B64A3C967}"/>
    <dgm:cxn modelId="{332501F4-FAC1-44E2-B9F0-A167DF9A53CE}" type="presOf" srcId="{A4EE4B4A-1FFB-4E72-8A83-B8BCCE92307F}" destId="{CB8C65A4-C504-4082-9711-8EBC4A54B6CA}" srcOrd="0" destOrd="0" presId="urn:microsoft.com/office/officeart/2005/8/layout/hierarchy4"/>
    <dgm:cxn modelId="{E92C4EED-83A0-4ED2-9178-E643D8D1CCC8}" type="presOf" srcId="{AF713013-5A3D-4530-BA08-E154D10C55A8}" destId="{DF9F501F-2655-4548-BC0D-FA3D71C31088}" srcOrd="0" destOrd="0" presId="urn:microsoft.com/office/officeart/2005/8/layout/hierarchy4"/>
    <dgm:cxn modelId="{FA51CD36-9E15-4C48-AB14-9E163C825E29}" type="presOf" srcId="{49E55DD7-09E3-4485-A4F5-024BEA3E110F}" destId="{4E8EB838-54E7-47D1-8F13-35A3CBD86A7B}" srcOrd="0" destOrd="0" presId="urn:microsoft.com/office/officeart/2005/8/layout/hierarchy4"/>
    <dgm:cxn modelId="{2E2EC2AE-5688-4685-A2BA-5F68ED36D7CA}" type="presOf" srcId="{0BD1C729-78EE-4DA2-82A7-6CC12EAEED14}" destId="{73B0195E-9601-407B-BE7B-88FC09D97080}" srcOrd="0" destOrd="0" presId="urn:microsoft.com/office/officeart/2005/8/layout/hierarchy4"/>
    <dgm:cxn modelId="{F8F74DED-CAA9-4CE1-9FCF-16E18753DF32}" type="presParOf" srcId="{73B0195E-9601-407B-BE7B-88FC09D97080}" destId="{94DB8041-7792-4CF5-B336-06F382EEDD83}" srcOrd="0" destOrd="0" presId="urn:microsoft.com/office/officeart/2005/8/layout/hierarchy4"/>
    <dgm:cxn modelId="{2EC6F94E-BF15-43AD-B123-DB9C9E3BAFD9}" type="presParOf" srcId="{94DB8041-7792-4CF5-B336-06F382EEDD83}" destId="{CB8C65A4-C504-4082-9711-8EBC4A54B6CA}" srcOrd="0" destOrd="0" presId="urn:microsoft.com/office/officeart/2005/8/layout/hierarchy4"/>
    <dgm:cxn modelId="{0246519B-8B80-472C-8252-F31A942EC3A5}" type="presParOf" srcId="{94DB8041-7792-4CF5-B336-06F382EEDD83}" destId="{13ED5CBE-251A-4B9C-9771-458B887F6A4D}" srcOrd="1" destOrd="0" presId="urn:microsoft.com/office/officeart/2005/8/layout/hierarchy4"/>
    <dgm:cxn modelId="{2623D4D9-130A-40CC-849E-B721606ED65C}" type="presParOf" srcId="{94DB8041-7792-4CF5-B336-06F382EEDD83}" destId="{1D08C919-B258-4B74-92B0-2835CCAC232F}" srcOrd="2" destOrd="0" presId="urn:microsoft.com/office/officeart/2005/8/layout/hierarchy4"/>
    <dgm:cxn modelId="{3EC53C6C-2B16-44DA-B343-BD13BE2E5D44}" type="presParOf" srcId="{1D08C919-B258-4B74-92B0-2835CCAC232F}" destId="{C67D8EE5-909F-44CC-B9D6-4B3B5CA4F6CA}" srcOrd="0" destOrd="0" presId="urn:microsoft.com/office/officeart/2005/8/layout/hierarchy4"/>
    <dgm:cxn modelId="{CE778ACA-CAEC-4C93-94CF-00F76890B2EF}" type="presParOf" srcId="{C67D8EE5-909F-44CC-B9D6-4B3B5CA4F6CA}" destId="{093A946F-4403-44DF-8967-24A01B1D4ABA}" srcOrd="0" destOrd="0" presId="urn:microsoft.com/office/officeart/2005/8/layout/hierarchy4"/>
    <dgm:cxn modelId="{B76E14DB-5D71-42B2-8E83-94DCEB5B1A2E}" type="presParOf" srcId="{C67D8EE5-909F-44CC-B9D6-4B3B5CA4F6CA}" destId="{FBF5DE57-8F71-4ACF-BD32-F0ABC84FDCD3}" srcOrd="1" destOrd="0" presId="urn:microsoft.com/office/officeart/2005/8/layout/hierarchy4"/>
    <dgm:cxn modelId="{5569A7B7-706C-45D7-A2DE-FE9F472DA7C5}" type="presParOf" srcId="{C67D8EE5-909F-44CC-B9D6-4B3B5CA4F6CA}" destId="{5AB4EFF0-6186-4B55-A3C3-D29D2C418A02}" srcOrd="2" destOrd="0" presId="urn:microsoft.com/office/officeart/2005/8/layout/hierarchy4"/>
    <dgm:cxn modelId="{E90D8247-13F8-40E1-9F81-F7F6E6B498AB}" type="presParOf" srcId="{5AB4EFF0-6186-4B55-A3C3-D29D2C418A02}" destId="{6B8D1E2B-FBC9-48FD-85B6-A0E796959FF4}" srcOrd="0" destOrd="0" presId="urn:microsoft.com/office/officeart/2005/8/layout/hierarchy4"/>
    <dgm:cxn modelId="{1819F91D-39EC-4138-8FCF-D7B636CA9837}" type="presParOf" srcId="{6B8D1E2B-FBC9-48FD-85B6-A0E796959FF4}" destId="{DF9F501F-2655-4548-BC0D-FA3D71C31088}" srcOrd="0" destOrd="0" presId="urn:microsoft.com/office/officeart/2005/8/layout/hierarchy4"/>
    <dgm:cxn modelId="{7E024749-EE49-4144-B56E-D760147F8982}" type="presParOf" srcId="{6B8D1E2B-FBC9-48FD-85B6-A0E796959FF4}" destId="{695F7257-E62D-48F8-AE3B-31F26F9917B3}" srcOrd="1" destOrd="0" presId="urn:microsoft.com/office/officeart/2005/8/layout/hierarchy4"/>
    <dgm:cxn modelId="{261ECE00-6C90-4684-905E-3B58435273B8}" type="presParOf" srcId="{5AB4EFF0-6186-4B55-A3C3-D29D2C418A02}" destId="{80C5C7E1-6D1E-4DD0-BC5C-358A88E35C7F}" srcOrd="1" destOrd="0" presId="urn:microsoft.com/office/officeart/2005/8/layout/hierarchy4"/>
    <dgm:cxn modelId="{3D767118-B000-4A02-8367-219EF3E221E8}" type="presParOf" srcId="{5AB4EFF0-6186-4B55-A3C3-D29D2C418A02}" destId="{5E2E604E-7298-4859-A247-A885254A70F3}" srcOrd="2" destOrd="0" presId="urn:microsoft.com/office/officeart/2005/8/layout/hierarchy4"/>
    <dgm:cxn modelId="{CF199338-6231-4DE1-B7BF-11392B6ABC8E}" type="presParOf" srcId="{5E2E604E-7298-4859-A247-A885254A70F3}" destId="{4E8EB838-54E7-47D1-8F13-35A3CBD86A7B}" srcOrd="0" destOrd="0" presId="urn:microsoft.com/office/officeart/2005/8/layout/hierarchy4"/>
    <dgm:cxn modelId="{F21F7C58-B967-4B6E-9531-F688AD12099D}" type="presParOf" srcId="{5E2E604E-7298-4859-A247-A885254A70F3}" destId="{765392FB-7511-4AC7-9103-AD29CF6052DA}" srcOrd="1" destOrd="0" presId="urn:microsoft.com/office/officeart/2005/8/layout/hierarchy4"/>
    <dgm:cxn modelId="{197116BF-826C-4EF2-A644-B03263B42124}" type="presParOf" srcId="{1D08C919-B258-4B74-92B0-2835CCAC232F}" destId="{50CB00BE-8CB4-48BD-AADB-8A508A0072A9}" srcOrd="1" destOrd="0" presId="urn:microsoft.com/office/officeart/2005/8/layout/hierarchy4"/>
    <dgm:cxn modelId="{0240CAA5-57CC-4340-B2DA-77088F390AA9}" type="presParOf" srcId="{1D08C919-B258-4B74-92B0-2835CCAC232F}" destId="{2ACF49AA-18A6-4E11-B6AE-7C35989FC513}" srcOrd="2" destOrd="0" presId="urn:microsoft.com/office/officeart/2005/8/layout/hierarchy4"/>
    <dgm:cxn modelId="{E8E5ABB9-A3BC-4949-9494-F016CF009128}" type="presParOf" srcId="{2ACF49AA-18A6-4E11-B6AE-7C35989FC513}" destId="{8EB763D8-9697-404C-83F0-50CA33506B53}" srcOrd="0" destOrd="0" presId="urn:microsoft.com/office/officeart/2005/8/layout/hierarchy4"/>
    <dgm:cxn modelId="{033B9B45-2315-4E0C-B05F-2CAB6DEDA100}" type="presParOf" srcId="{2ACF49AA-18A6-4E11-B6AE-7C35989FC513}" destId="{C6A62060-99A2-48FC-A501-9F7824ABDF76}" srcOrd="1" destOrd="0" presId="urn:microsoft.com/office/officeart/2005/8/layout/hierarchy4"/>
    <dgm:cxn modelId="{76DBC2FF-1BDE-4297-BD35-93514CF57E17}" type="presParOf" srcId="{2ACF49AA-18A6-4E11-B6AE-7C35989FC513}" destId="{F50BCEC0-2E4A-483E-9140-49EB896BDD42}" srcOrd="2" destOrd="0" presId="urn:microsoft.com/office/officeart/2005/8/layout/hierarchy4"/>
    <dgm:cxn modelId="{93612D09-5D00-4333-99B1-05CE385A2769}" type="presParOf" srcId="{F50BCEC0-2E4A-483E-9140-49EB896BDD42}" destId="{57CE5B47-B8E2-4654-9913-C45C552835AA}" srcOrd="0" destOrd="0" presId="urn:microsoft.com/office/officeart/2005/8/layout/hierarchy4"/>
    <dgm:cxn modelId="{72819428-9380-4338-BDD8-8D155E4BEFB6}" type="presParOf" srcId="{57CE5B47-B8E2-4654-9913-C45C552835AA}" destId="{F27688DF-4786-4EE1-95C9-6EC4781260B9}" srcOrd="0" destOrd="0" presId="urn:microsoft.com/office/officeart/2005/8/layout/hierarchy4"/>
    <dgm:cxn modelId="{1F858B2C-4D4A-4A99-9874-2C204A3B628A}" type="presParOf" srcId="{57CE5B47-B8E2-4654-9913-C45C552835AA}" destId="{2AEE94AA-C9B7-4FBD-8438-C7E6B5DD346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F40578-99C1-47E7-9914-FBC5F6DAA683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08684A0-77B4-495D-82D5-C9F23AD0EA23}">
      <dgm:prSet phldrT="[Texto]">
        <dgm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 smtClean="0"/>
            <a:t>Principales novedades de la ley 1/2016</a:t>
          </a:r>
          <a:endParaRPr lang="es-ES" dirty="0"/>
        </a:p>
      </dgm:t>
    </dgm:pt>
    <dgm:pt modelId="{F930BA2C-423A-413F-BA36-ED3B82D886A2}" type="parTrans" cxnId="{925C13E6-FC8F-4479-9CD4-DCBE87634DC0}">
      <dgm:prSet/>
      <dgm:spPr/>
      <dgm:t>
        <a:bodyPr/>
        <a:lstStyle/>
        <a:p>
          <a:endParaRPr lang="es-ES"/>
        </a:p>
      </dgm:t>
    </dgm:pt>
    <dgm:pt modelId="{A46850B9-E7B6-4624-BB1C-A4C40A91C56B}" type="sibTrans" cxnId="{925C13E6-FC8F-4479-9CD4-DCBE87634DC0}">
      <dgm:prSet/>
      <dgm:spPr/>
      <dgm:t>
        <a:bodyPr/>
        <a:lstStyle/>
        <a:p>
          <a:endParaRPr lang="es-ES"/>
        </a:p>
      </dgm:t>
    </dgm:pt>
    <dgm:pt modelId="{4E3C3865-154B-46CA-8A8C-20B0228E9FFC}">
      <dgm:prSet phldrT="[Texto]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b="1" dirty="0" smtClean="0"/>
            <a:t>Tabaco: protección de terceras personas</a:t>
          </a:r>
          <a:endParaRPr lang="es-ES" b="1" dirty="0"/>
        </a:p>
      </dgm:t>
    </dgm:pt>
    <dgm:pt modelId="{B7E60EF8-A9D6-4260-B1F1-42E8523FCDF0}" type="parTrans" cxnId="{5DCF9862-526F-4287-8754-29A6897C1D6F}">
      <dgm:prSet/>
      <dgm:spPr/>
      <dgm:t>
        <a:bodyPr/>
        <a:lstStyle/>
        <a:p>
          <a:endParaRPr lang="es-ES"/>
        </a:p>
      </dgm:t>
    </dgm:pt>
    <dgm:pt modelId="{4FF1BB17-C6A8-4314-BCBE-C9B69171A30C}" type="sibTrans" cxnId="{5DCF9862-526F-4287-8754-29A6897C1D6F}">
      <dgm:prSet/>
      <dgm:spPr/>
      <dgm:t>
        <a:bodyPr/>
        <a:lstStyle/>
        <a:p>
          <a:endParaRPr lang="es-ES"/>
        </a:p>
      </dgm:t>
    </dgm:pt>
    <dgm:pt modelId="{CB29C55B-A26B-4A5E-BCE0-1B98A8320120}">
      <dgm:prSet phldrT="[Texto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b="1" dirty="0" smtClean="0"/>
            <a:t>E-</a:t>
          </a:r>
          <a:r>
            <a:rPr lang="es-ES" b="1" dirty="0" err="1" smtClean="0"/>
            <a:t>cigs</a:t>
          </a:r>
          <a:r>
            <a:rPr lang="es-ES" b="1" dirty="0" smtClean="0"/>
            <a:t>, equiparación con tabaco</a:t>
          </a:r>
          <a:endParaRPr lang="es-ES" b="1" dirty="0"/>
        </a:p>
      </dgm:t>
    </dgm:pt>
    <dgm:pt modelId="{A4A549B7-D979-4405-B315-05872788B4D5}" type="parTrans" cxnId="{57081098-B6F0-474B-B1D7-40D790DD3E8C}">
      <dgm:prSet/>
      <dgm:spPr/>
      <dgm:t>
        <a:bodyPr/>
        <a:lstStyle/>
        <a:p>
          <a:endParaRPr lang="es-ES"/>
        </a:p>
      </dgm:t>
    </dgm:pt>
    <dgm:pt modelId="{4DC0BBA1-A30E-44B6-8D3B-6006226EC0FF}" type="sibTrans" cxnId="{57081098-B6F0-474B-B1D7-40D790DD3E8C}">
      <dgm:prSet/>
      <dgm:spPr/>
      <dgm:t>
        <a:bodyPr/>
        <a:lstStyle/>
        <a:p>
          <a:endParaRPr lang="es-ES"/>
        </a:p>
      </dgm:t>
    </dgm:pt>
    <dgm:pt modelId="{7A927442-00FB-4108-A04B-CFB5DDB92D15}">
      <dgm:prSet phldrT="[Texto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s-ES" sz="1600" b="1" dirty="0" smtClean="0">
            <a:solidFill>
              <a:schemeClr val="bg1"/>
            </a:solidFill>
          </a:endParaRPr>
        </a:p>
        <a:p>
          <a:r>
            <a:rPr lang="es-ES" sz="1600" b="1" dirty="0" smtClean="0">
              <a:solidFill>
                <a:schemeClr val="bg1"/>
              </a:solidFill>
            </a:rPr>
            <a:t>Juegos de azar</a:t>
          </a:r>
        </a:p>
        <a:p>
          <a:r>
            <a:rPr lang="es-ES" sz="1400" b="1" dirty="0" smtClean="0">
              <a:solidFill>
                <a:schemeClr val="bg1"/>
              </a:solidFill>
            </a:rPr>
            <a:t>Uso excesivo de tecnologías digitales</a:t>
          </a:r>
        </a:p>
        <a:p>
          <a:endParaRPr lang="es-ES" sz="1100" dirty="0"/>
        </a:p>
      </dgm:t>
    </dgm:pt>
    <dgm:pt modelId="{34BD3ACC-7D4C-4722-B60C-5803D9D1FA9F}" type="parTrans" cxnId="{CF71A8F8-5406-43EF-896D-88D7A60EE54C}">
      <dgm:prSet/>
      <dgm:spPr/>
      <dgm:t>
        <a:bodyPr/>
        <a:lstStyle/>
        <a:p>
          <a:endParaRPr lang="es-ES"/>
        </a:p>
      </dgm:t>
    </dgm:pt>
    <dgm:pt modelId="{C52A2E8F-19CD-4E05-807C-594F028199BB}" type="sibTrans" cxnId="{CF71A8F8-5406-43EF-896D-88D7A60EE54C}">
      <dgm:prSet/>
      <dgm:spPr/>
      <dgm:t>
        <a:bodyPr/>
        <a:lstStyle/>
        <a:p>
          <a:endParaRPr lang="es-ES"/>
        </a:p>
      </dgm:t>
    </dgm:pt>
    <dgm:pt modelId="{0A17FC74-C401-498F-9D19-6994BF6F77A9}">
      <dgm:prSet phldrT="[Texto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b="1" dirty="0" smtClean="0"/>
            <a:t>Alcohol: más limitaciones. Protección de menores</a:t>
          </a:r>
          <a:endParaRPr lang="es-ES" b="1" dirty="0"/>
        </a:p>
      </dgm:t>
    </dgm:pt>
    <dgm:pt modelId="{9EC8F79D-4ED9-4AAA-91D5-A2CE89B8E154}" type="parTrans" cxnId="{08F62EA4-38DE-40B0-9CC2-7F184101F767}">
      <dgm:prSet/>
      <dgm:spPr/>
      <dgm:t>
        <a:bodyPr/>
        <a:lstStyle/>
        <a:p>
          <a:endParaRPr lang="es-ES"/>
        </a:p>
      </dgm:t>
    </dgm:pt>
    <dgm:pt modelId="{9C05620C-D721-4646-8443-CE6FDFD4E340}" type="sibTrans" cxnId="{08F62EA4-38DE-40B0-9CC2-7F184101F767}">
      <dgm:prSet/>
      <dgm:spPr/>
      <dgm:t>
        <a:bodyPr/>
        <a:lstStyle/>
        <a:p>
          <a:endParaRPr lang="es-ES"/>
        </a:p>
      </dgm:t>
    </dgm:pt>
    <dgm:pt modelId="{B48FC280-0856-491A-A61D-09CF33F2A5C5}" type="pres">
      <dgm:prSet presAssocID="{2DF40578-99C1-47E7-9914-FBC5F6DAA68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0B811DD-434B-46C6-87F3-C1106DA86C66}" type="pres">
      <dgm:prSet presAssocID="{C08684A0-77B4-495D-82D5-C9F23AD0EA23}" presName="centerShape" presStyleLbl="node0" presStyleIdx="0" presStyleCnt="1"/>
      <dgm:spPr/>
      <dgm:t>
        <a:bodyPr/>
        <a:lstStyle/>
        <a:p>
          <a:endParaRPr lang="es-ES"/>
        </a:p>
      </dgm:t>
    </dgm:pt>
    <dgm:pt modelId="{5B0BC7FE-972E-4FF1-AE86-82F8A8FE2A1C}" type="pres">
      <dgm:prSet presAssocID="{4E3C3865-154B-46CA-8A8C-20B0228E9FFC}" presName="node" presStyleLbl="node1" presStyleIdx="0" presStyleCnt="4" custScaleX="131894" custScaleY="95415" custRadScaleRad="84935" custRadScaleInc="-5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B67DD36-CAA0-4E47-ADE6-31F2270B25A4}" type="pres">
      <dgm:prSet presAssocID="{4E3C3865-154B-46CA-8A8C-20B0228E9FFC}" presName="dummy" presStyleCnt="0"/>
      <dgm:spPr/>
    </dgm:pt>
    <dgm:pt modelId="{0627D606-DBBB-495D-8EF3-0B439718BDCE}" type="pres">
      <dgm:prSet presAssocID="{4FF1BB17-C6A8-4314-BCBE-C9B69171A30C}" presName="sibTrans" presStyleLbl="sibTrans2D1" presStyleIdx="0" presStyleCnt="4"/>
      <dgm:spPr/>
      <dgm:t>
        <a:bodyPr/>
        <a:lstStyle/>
        <a:p>
          <a:endParaRPr lang="es-ES"/>
        </a:p>
      </dgm:t>
    </dgm:pt>
    <dgm:pt modelId="{EAEF0B02-589E-4CBE-8EF6-5315CD48436B}" type="pres">
      <dgm:prSet presAssocID="{CB29C55B-A26B-4A5E-BCE0-1B98A8320120}" presName="node" presStyleLbl="node1" presStyleIdx="1" presStyleCnt="4" custScaleX="12602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C2FDA2C-AD34-42D6-9F53-A1429751BC77}" type="pres">
      <dgm:prSet presAssocID="{CB29C55B-A26B-4A5E-BCE0-1B98A8320120}" presName="dummy" presStyleCnt="0"/>
      <dgm:spPr/>
    </dgm:pt>
    <dgm:pt modelId="{5D772DFB-E70A-4429-A7DD-2AA6F4755691}" type="pres">
      <dgm:prSet presAssocID="{4DC0BBA1-A30E-44B6-8D3B-6006226EC0FF}" presName="sibTrans" presStyleLbl="sibTrans2D1" presStyleIdx="1" presStyleCnt="4"/>
      <dgm:spPr/>
      <dgm:t>
        <a:bodyPr/>
        <a:lstStyle/>
        <a:p>
          <a:endParaRPr lang="es-ES"/>
        </a:p>
      </dgm:t>
    </dgm:pt>
    <dgm:pt modelId="{744ED996-A647-45A4-A7E5-93F5FADD04F3}" type="pres">
      <dgm:prSet presAssocID="{7A927442-00FB-4108-A04B-CFB5DDB92D15}" presName="node" presStyleLbl="node1" presStyleIdx="2" presStyleCnt="4" custScaleX="13449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962C83-810B-415B-ACA6-C2D027EE6FE1}" type="pres">
      <dgm:prSet presAssocID="{7A927442-00FB-4108-A04B-CFB5DDB92D15}" presName="dummy" presStyleCnt="0"/>
      <dgm:spPr/>
    </dgm:pt>
    <dgm:pt modelId="{46F0E134-11EA-47BD-9143-BBE3C0EDB79A}" type="pres">
      <dgm:prSet presAssocID="{C52A2E8F-19CD-4E05-807C-594F028199BB}" presName="sibTrans" presStyleLbl="sibTrans2D1" presStyleIdx="2" presStyleCnt="4"/>
      <dgm:spPr/>
      <dgm:t>
        <a:bodyPr/>
        <a:lstStyle/>
        <a:p>
          <a:endParaRPr lang="es-ES"/>
        </a:p>
      </dgm:t>
    </dgm:pt>
    <dgm:pt modelId="{6BAADBB0-66CD-427F-A0BF-2BC99735F616}" type="pres">
      <dgm:prSet presAssocID="{0A17FC74-C401-498F-9D19-6994BF6F77A9}" presName="node" presStyleLbl="node1" presStyleIdx="3" presStyleCnt="4" custScaleX="13135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16344EF-CF60-4AFB-9E5F-31A3F3B7EB33}" type="pres">
      <dgm:prSet presAssocID="{0A17FC74-C401-498F-9D19-6994BF6F77A9}" presName="dummy" presStyleCnt="0"/>
      <dgm:spPr/>
    </dgm:pt>
    <dgm:pt modelId="{8C9D1E67-71D6-4FB9-BDD8-720C10B9D04B}" type="pres">
      <dgm:prSet presAssocID="{9C05620C-D721-4646-8443-CE6FDFD4E340}" presName="sibTrans" presStyleLbl="sibTrans2D1" presStyleIdx="3" presStyleCnt="4"/>
      <dgm:spPr/>
      <dgm:t>
        <a:bodyPr/>
        <a:lstStyle/>
        <a:p>
          <a:endParaRPr lang="es-ES"/>
        </a:p>
      </dgm:t>
    </dgm:pt>
  </dgm:ptLst>
  <dgm:cxnLst>
    <dgm:cxn modelId="{08F62EA4-38DE-40B0-9CC2-7F184101F767}" srcId="{C08684A0-77B4-495D-82D5-C9F23AD0EA23}" destId="{0A17FC74-C401-498F-9D19-6994BF6F77A9}" srcOrd="3" destOrd="0" parTransId="{9EC8F79D-4ED9-4AAA-91D5-A2CE89B8E154}" sibTransId="{9C05620C-D721-4646-8443-CE6FDFD4E340}"/>
    <dgm:cxn modelId="{D3B79A14-FA72-410C-A8E9-700BCEB30E72}" type="presOf" srcId="{4DC0BBA1-A30E-44B6-8D3B-6006226EC0FF}" destId="{5D772DFB-E70A-4429-A7DD-2AA6F4755691}" srcOrd="0" destOrd="0" presId="urn:microsoft.com/office/officeart/2005/8/layout/radial6"/>
    <dgm:cxn modelId="{5DCF9862-526F-4287-8754-29A6897C1D6F}" srcId="{C08684A0-77B4-495D-82D5-C9F23AD0EA23}" destId="{4E3C3865-154B-46CA-8A8C-20B0228E9FFC}" srcOrd="0" destOrd="0" parTransId="{B7E60EF8-A9D6-4260-B1F1-42E8523FCDF0}" sibTransId="{4FF1BB17-C6A8-4314-BCBE-C9B69171A30C}"/>
    <dgm:cxn modelId="{1699AC05-7FC0-4BC7-839B-16B5D0BD68DA}" type="presOf" srcId="{0A17FC74-C401-498F-9D19-6994BF6F77A9}" destId="{6BAADBB0-66CD-427F-A0BF-2BC99735F616}" srcOrd="0" destOrd="0" presId="urn:microsoft.com/office/officeart/2005/8/layout/radial6"/>
    <dgm:cxn modelId="{57081098-B6F0-474B-B1D7-40D790DD3E8C}" srcId="{C08684A0-77B4-495D-82D5-C9F23AD0EA23}" destId="{CB29C55B-A26B-4A5E-BCE0-1B98A8320120}" srcOrd="1" destOrd="0" parTransId="{A4A549B7-D979-4405-B315-05872788B4D5}" sibTransId="{4DC0BBA1-A30E-44B6-8D3B-6006226EC0FF}"/>
    <dgm:cxn modelId="{8FDC441C-D26B-4618-919B-6BBD1D681678}" type="presOf" srcId="{2DF40578-99C1-47E7-9914-FBC5F6DAA683}" destId="{B48FC280-0856-491A-A61D-09CF33F2A5C5}" srcOrd="0" destOrd="0" presId="urn:microsoft.com/office/officeart/2005/8/layout/radial6"/>
    <dgm:cxn modelId="{025F40D8-CEA8-456F-84D2-E982EAAF819D}" type="presOf" srcId="{9C05620C-D721-4646-8443-CE6FDFD4E340}" destId="{8C9D1E67-71D6-4FB9-BDD8-720C10B9D04B}" srcOrd="0" destOrd="0" presId="urn:microsoft.com/office/officeart/2005/8/layout/radial6"/>
    <dgm:cxn modelId="{9CB3DA2F-9597-4390-953C-C4B79071B6A2}" type="presOf" srcId="{4E3C3865-154B-46CA-8A8C-20B0228E9FFC}" destId="{5B0BC7FE-972E-4FF1-AE86-82F8A8FE2A1C}" srcOrd="0" destOrd="0" presId="urn:microsoft.com/office/officeart/2005/8/layout/radial6"/>
    <dgm:cxn modelId="{2E990990-4697-4F35-AC6F-9888D017C542}" type="presOf" srcId="{C52A2E8F-19CD-4E05-807C-594F028199BB}" destId="{46F0E134-11EA-47BD-9143-BBE3C0EDB79A}" srcOrd="0" destOrd="0" presId="urn:microsoft.com/office/officeart/2005/8/layout/radial6"/>
    <dgm:cxn modelId="{5E692359-457A-401D-9621-3E2314503A4F}" type="presOf" srcId="{4FF1BB17-C6A8-4314-BCBE-C9B69171A30C}" destId="{0627D606-DBBB-495D-8EF3-0B439718BDCE}" srcOrd="0" destOrd="0" presId="urn:microsoft.com/office/officeart/2005/8/layout/radial6"/>
    <dgm:cxn modelId="{925C13E6-FC8F-4479-9CD4-DCBE87634DC0}" srcId="{2DF40578-99C1-47E7-9914-FBC5F6DAA683}" destId="{C08684A0-77B4-495D-82D5-C9F23AD0EA23}" srcOrd="0" destOrd="0" parTransId="{F930BA2C-423A-413F-BA36-ED3B82D886A2}" sibTransId="{A46850B9-E7B6-4624-BB1C-A4C40A91C56B}"/>
    <dgm:cxn modelId="{2FED4D09-C166-4B6B-8392-23D4AF6950E3}" type="presOf" srcId="{CB29C55B-A26B-4A5E-BCE0-1B98A8320120}" destId="{EAEF0B02-589E-4CBE-8EF6-5315CD48436B}" srcOrd="0" destOrd="0" presId="urn:microsoft.com/office/officeart/2005/8/layout/radial6"/>
    <dgm:cxn modelId="{B12F08FC-24FB-499A-A275-1173B94A0B53}" type="presOf" srcId="{C08684A0-77B4-495D-82D5-C9F23AD0EA23}" destId="{C0B811DD-434B-46C6-87F3-C1106DA86C66}" srcOrd="0" destOrd="0" presId="urn:microsoft.com/office/officeart/2005/8/layout/radial6"/>
    <dgm:cxn modelId="{CF71A8F8-5406-43EF-896D-88D7A60EE54C}" srcId="{C08684A0-77B4-495D-82D5-C9F23AD0EA23}" destId="{7A927442-00FB-4108-A04B-CFB5DDB92D15}" srcOrd="2" destOrd="0" parTransId="{34BD3ACC-7D4C-4722-B60C-5803D9D1FA9F}" sibTransId="{C52A2E8F-19CD-4E05-807C-594F028199BB}"/>
    <dgm:cxn modelId="{8887561F-5482-46BA-8707-7DA1EE57D0B3}" type="presOf" srcId="{7A927442-00FB-4108-A04B-CFB5DDB92D15}" destId="{744ED996-A647-45A4-A7E5-93F5FADD04F3}" srcOrd="0" destOrd="0" presId="urn:microsoft.com/office/officeart/2005/8/layout/radial6"/>
    <dgm:cxn modelId="{1EE8310F-DD4C-4884-AAFD-8E21C28B9A9F}" type="presParOf" srcId="{B48FC280-0856-491A-A61D-09CF33F2A5C5}" destId="{C0B811DD-434B-46C6-87F3-C1106DA86C66}" srcOrd="0" destOrd="0" presId="urn:microsoft.com/office/officeart/2005/8/layout/radial6"/>
    <dgm:cxn modelId="{98210FC0-B7B8-4D1B-8465-B4C150D82BC8}" type="presParOf" srcId="{B48FC280-0856-491A-A61D-09CF33F2A5C5}" destId="{5B0BC7FE-972E-4FF1-AE86-82F8A8FE2A1C}" srcOrd="1" destOrd="0" presId="urn:microsoft.com/office/officeart/2005/8/layout/radial6"/>
    <dgm:cxn modelId="{03ED7925-2CB8-495A-956B-19DBFB654F1B}" type="presParOf" srcId="{B48FC280-0856-491A-A61D-09CF33F2A5C5}" destId="{DB67DD36-CAA0-4E47-ADE6-31F2270B25A4}" srcOrd="2" destOrd="0" presId="urn:microsoft.com/office/officeart/2005/8/layout/radial6"/>
    <dgm:cxn modelId="{6CE783CD-6AFB-4D5E-888A-88F6DADEA164}" type="presParOf" srcId="{B48FC280-0856-491A-A61D-09CF33F2A5C5}" destId="{0627D606-DBBB-495D-8EF3-0B439718BDCE}" srcOrd="3" destOrd="0" presId="urn:microsoft.com/office/officeart/2005/8/layout/radial6"/>
    <dgm:cxn modelId="{43668CFA-4225-4CC7-9029-AE8E0353DB0B}" type="presParOf" srcId="{B48FC280-0856-491A-A61D-09CF33F2A5C5}" destId="{EAEF0B02-589E-4CBE-8EF6-5315CD48436B}" srcOrd="4" destOrd="0" presId="urn:microsoft.com/office/officeart/2005/8/layout/radial6"/>
    <dgm:cxn modelId="{34A91A0A-E9C5-4B31-8FCF-D2DBBACB4649}" type="presParOf" srcId="{B48FC280-0856-491A-A61D-09CF33F2A5C5}" destId="{BC2FDA2C-AD34-42D6-9F53-A1429751BC77}" srcOrd="5" destOrd="0" presId="urn:microsoft.com/office/officeart/2005/8/layout/radial6"/>
    <dgm:cxn modelId="{B09AEAE9-DEE3-4345-8ED5-F04C01D974EE}" type="presParOf" srcId="{B48FC280-0856-491A-A61D-09CF33F2A5C5}" destId="{5D772DFB-E70A-4429-A7DD-2AA6F4755691}" srcOrd="6" destOrd="0" presId="urn:microsoft.com/office/officeart/2005/8/layout/radial6"/>
    <dgm:cxn modelId="{9DB323FF-18CB-40A6-AD98-80D81C965E1C}" type="presParOf" srcId="{B48FC280-0856-491A-A61D-09CF33F2A5C5}" destId="{744ED996-A647-45A4-A7E5-93F5FADD04F3}" srcOrd="7" destOrd="0" presId="urn:microsoft.com/office/officeart/2005/8/layout/radial6"/>
    <dgm:cxn modelId="{9E830C18-F078-4476-B6F4-3D9367A0DC98}" type="presParOf" srcId="{B48FC280-0856-491A-A61D-09CF33F2A5C5}" destId="{47962C83-810B-415B-ACA6-C2D027EE6FE1}" srcOrd="8" destOrd="0" presId="urn:microsoft.com/office/officeart/2005/8/layout/radial6"/>
    <dgm:cxn modelId="{4D293C55-AC29-422D-AA4F-41160C016DBD}" type="presParOf" srcId="{B48FC280-0856-491A-A61D-09CF33F2A5C5}" destId="{46F0E134-11EA-47BD-9143-BBE3C0EDB79A}" srcOrd="9" destOrd="0" presId="urn:microsoft.com/office/officeart/2005/8/layout/radial6"/>
    <dgm:cxn modelId="{4AD61489-BAB7-4482-AD87-6DC41A5C32B6}" type="presParOf" srcId="{B48FC280-0856-491A-A61D-09CF33F2A5C5}" destId="{6BAADBB0-66CD-427F-A0BF-2BC99735F616}" srcOrd="10" destOrd="0" presId="urn:microsoft.com/office/officeart/2005/8/layout/radial6"/>
    <dgm:cxn modelId="{8DAB7CEB-D33A-4F55-8FD8-42BC39FAA0F6}" type="presParOf" srcId="{B48FC280-0856-491A-A61D-09CF33F2A5C5}" destId="{216344EF-CF60-4AFB-9E5F-31A3F3B7EB33}" srcOrd="11" destOrd="0" presId="urn:microsoft.com/office/officeart/2005/8/layout/radial6"/>
    <dgm:cxn modelId="{C4D285E6-61CA-4F1C-A3D5-34A12BBCC6E2}" type="presParOf" srcId="{B48FC280-0856-491A-A61D-09CF33F2A5C5}" destId="{8C9D1E67-71D6-4FB9-BDD8-720C10B9D04B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0F1B3F6-665D-4B48-934E-02E9E8B86189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D01A6C9-F01E-4AFB-902C-DE75E879E788}">
      <dgm:prSet phldrT="[Texto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sz="1800" b="1" dirty="0" smtClean="0">
              <a:solidFill>
                <a:schemeClr val="bg1"/>
              </a:solidFill>
            </a:rPr>
            <a:t>Promoción de estilos de vida saludable y prevención de adicciones</a:t>
          </a:r>
          <a:endParaRPr lang="es-ES" sz="1800" b="1" dirty="0">
            <a:solidFill>
              <a:schemeClr val="bg1"/>
            </a:solidFill>
          </a:endParaRPr>
        </a:p>
      </dgm:t>
    </dgm:pt>
    <dgm:pt modelId="{FA43808D-9375-482C-B641-63F08D048C82}" type="parTrans" cxnId="{C1A1B248-622A-4E23-A81C-C54CF6B8B8CC}">
      <dgm:prSet/>
      <dgm:spPr/>
      <dgm:t>
        <a:bodyPr/>
        <a:lstStyle/>
        <a:p>
          <a:endParaRPr lang="es-ES"/>
        </a:p>
      </dgm:t>
    </dgm:pt>
    <dgm:pt modelId="{E447B235-D48E-4708-84D4-8DC1DB756819}" type="sibTrans" cxnId="{C1A1B248-622A-4E23-A81C-C54CF6B8B8CC}">
      <dgm:prSet/>
      <dgm:spPr/>
      <dgm:t>
        <a:bodyPr/>
        <a:lstStyle/>
        <a:p>
          <a:endParaRPr lang="es-ES"/>
        </a:p>
      </dgm:t>
    </dgm:pt>
    <dgm:pt modelId="{6878F941-A1A9-4057-9055-80F2A37C804E}">
      <dgm:prSet phldrT="[Texto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b="1" dirty="0" smtClean="0">
              <a:solidFill>
                <a:schemeClr val="bg1"/>
              </a:solidFill>
            </a:rPr>
            <a:t>Ámbitos: comunitario, familiar, educativo,  laboral,  sanitario, social, judicial, policial…</a:t>
          </a:r>
          <a:endParaRPr lang="es-ES" b="1" dirty="0">
            <a:solidFill>
              <a:schemeClr val="bg1"/>
            </a:solidFill>
          </a:endParaRPr>
        </a:p>
      </dgm:t>
    </dgm:pt>
    <dgm:pt modelId="{5E630797-EF44-4202-8FAC-6959B52A1C9E}" type="parTrans" cxnId="{39B1507B-4983-42BB-BF04-A98198473334}">
      <dgm:prSet/>
      <dgm:spPr/>
      <dgm:t>
        <a:bodyPr/>
        <a:lstStyle/>
        <a:p>
          <a:endParaRPr lang="es-ES"/>
        </a:p>
      </dgm:t>
    </dgm:pt>
    <dgm:pt modelId="{E68B6D61-49EE-47FB-BFEE-C96EAFECB777}" type="sibTrans" cxnId="{39B1507B-4983-42BB-BF04-A98198473334}">
      <dgm:prSet/>
      <dgm:spPr/>
      <dgm:t>
        <a:bodyPr/>
        <a:lstStyle/>
        <a:p>
          <a:endParaRPr lang="es-ES"/>
        </a:p>
      </dgm:t>
    </dgm:pt>
    <dgm:pt modelId="{E989C3AE-FC86-4E2E-88BB-FED3CEFF729D}">
      <dgm:prSet phldrT="[Texto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b="1" dirty="0" smtClean="0">
              <a:solidFill>
                <a:schemeClr val="bg1"/>
              </a:solidFill>
            </a:rPr>
            <a:t>Medidas dirigidas al conjunto de la población, y  a personas o grupos en situación de riesgo o vulnerabilidad</a:t>
          </a:r>
          <a:endParaRPr lang="es-ES" b="1" dirty="0">
            <a:solidFill>
              <a:schemeClr val="bg1"/>
            </a:solidFill>
          </a:endParaRPr>
        </a:p>
      </dgm:t>
    </dgm:pt>
    <dgm:pt modelId="{B8E9F64D-38A7-4D9A-AE42-40BEDCEFA370}" type="parTrans" cxnId="{2162E206-2CB9-4163-B363-EBDB52C86EB0}">
      <dgm:prSet/>
      <dgm:spPr/>
      <dgm:t>
        <a:bodyPr/>
        <a:lstStyle/>
        <a:p>
          <a:endParaRPr lang="es-ES"/>
        </a:p>
      </dgm:t>
    </dgm:pt>
    <dgm:pt modelId="{D586350B-6619-4930-B675-51EC2346DED7}" type="sibTrans" cxnId="{2162E206-2CB9-4163-B363-EBDB52C86EB0}">
      <dgm:prSet/>
      <dgm:spPr/>
      <dgm:t>
        <a:bodyPr/>
        <a:lstStyle/>
        <a:p>
          <a:endParaRPr lang="es-ES"/>
        </a:p>
      </dgm:t>
    </dgm:pt>
    <dgm:pt modelId="{27B104F6-8D3A-49FF-8F97-39F3B5274A34}">
      <dgm:prSet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b="1" dirty="0" smtClean="0">
              <a:solidFill>
                <a:schemeClr val="bg1"/>
              </a:solidFill>
            </a:rPr>
            <a:t>Potenciar factores de protección y reducir factores de riesgo</a:t>
          </a:r>
          <a:endParaRPr lang="es-ES" b="1" dirty="0">
            <a:solidFill>
              <a:schemeClr val="bg1"/>
            </a:solidFill>
          </a:endParaRPr>
        </a:p>
      </dgm:t>
    </dgm:pt>
    <dgm:pt modelId="{AA0A50BD-3865-492E-B4C8-9896AE749F3F}" type="parTrans" cxnId="{B3F44F2D-1E3A-4985-B4E6-A7631D2371AD}">
      <dgm:prSet/>
      <dgm:spPr/>
      <dgm:t>
        <a:bodyPr/>
        <a:lstStyle/>
        <a:p>
          <a:endParaRPr lang="es-ES"/>
        </a:p>
      </dgm:t>
    </dgm:pt>
    <dgm:pt modelId="{FD962DC2-DDE3-4E22-9A39-31C82AB04F7C}" type="sibTrans" cxnId="{B3F44F2D-1E3A-4985-B4E6-A7631D2371AD}">
      <dgm:prSet/>
      <dgm:spPr/>
      <dgm:t>
        <a:bodyPr/>
        <a:lstStyle/>
        <a:p>
          <a:endParaRPr lang="es-ES"/>
        </a:p>
      </dgm:t>
    </dgm:pt>
    <dgm:pt modelId="{CF5E0662-D5EE-4204-BD10-B0E8765D5735}" type="pres">
      <dgm:prSet presAssocID="{00F1B3F6-665D-4B48-934E-02E9E8B8618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8D0AD5E-8F84-4771-8C31-066DB44530A0}" type="pres">
      <dgm:prSet presAssocID="{0D01A6C9-F01E-4AFB-902C-DE75E879E788}" presName="centerShape" presStyleLbl="node0" presStyleIdx="0" presStyleCnt="1"/>
      <dgm:spPr/>
      <dgm:t>
        <a:bodyPr/>
        <a:lstStyle/>
        <a:p>
          <a:endParaRPr lang="es-ES"/>
        </a:p>
      </dgm:t>
    </dgm:pt>
    <dgm:pt modelId="{69A8946B-2ECF-4684-837E-2B3D8703E19A}" type="pres">
      <dgm:prSet presAssocID="{5E630797-EF44-4202-8FAC-6959B52A1C9E}" presName="parTrans" presStyleLbl="bgSibTrans2D1" presStyleIdx="0" presStyleCnt="3" custLinFactNeighborX="7917" custLinFactNeighborY="20929"/>
      <dgm:spPr/>
      <dgm:t>
        <a:bodyPr/>
        <a:lstStyle/>
        <a:p>
          <a:endParaRPr lang="es-ES"/>
        </a:p>
      </dgm:t>
    </dgm:pt>
    <dgm:pt modelId="{65929D7F-AD39-4697-90E5-1A029BB85D7F}" type="pres">
      <dgm:prSet presAssocID="{6878F941-A1A9-4057-9055-80F2A37C804E}" presName="node" presStyleLbl="node1" presStyleIdx="0" presStyleCnt="3" custScaleX="123191" custScaleY="93338" custRadScaleRad="111717" custRadScaleInc="-684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456728-4B4D-472C-9DD0-EADAE74A2121}" type="pres">
      <dgm:prSet presAssocID="{B8E9F64D-38A7-4D9A-AE42-40BEDCEFA370}" presName="parTrans" presStyleLbl="bgSibTrans2D1" presStyleIdx="1" presStyleCnt="3" custLinFactNeighborX="-2542" custLinFactNeighborY="33160"/>
      <dgm:spPr/>
      <dgm:t>
        <a:bodyPr/>
        <a:lstStyle/>
        <a:p>
          <a:endParaRPr lang="es-ES"/>
        </a:p>
      </dgm:t>
    </dgm:pt>
    <dgm:pt modelId="{653C9D3F-C548-4368-9884-4FC043978CC1}" type="pres">
      <dgm:prSet presAssocID="{E989C3AE-FC86-4E2E-88BB-FED3CEFF729D}" presName="node" presStyleLbl="node1" presStyleIdx="1" presStyleCnt="3" custScaleX="14169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E4EB11-AC7B-4771-BD63-E538BAE5A82A}" type="pres">
      <dgm:prSet presAssocID="{AA0A50BD-3865-492E-B4C8-9896AE749F3F}" presName="parTrans" presStyleLbl="bgSibTrans2D1" presStyleIdx="2" presStyleCnt="3" custLinFactNeighborX="-10471" custLinFactNeighborY="-392"/>
      <dgm:spPr/>
      <dgm:t>
        <a:bodyPr/>
        <a:lstStyle/>
        <a:p>
          <a:endParaRPr lang="es-ES"/>
        </a:p>
      </dgm:t>
    </dgm:pt>
    <dgm:pt modelId="{2EC5D476-4FBB-42C0-B1D6-0D53C2DF108C}" type="pres">
      <dgm:prSet presAssocID="{27B104F6-8D3A-49FF-8F97-39F3B5274A34}" presName="node" presStyleLbl="node1" presStyleIdx="2" presStyleCnt="3" custScaleX="121530" custRadScaleRad="110662" custRadScaleInc="823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9E7BAA7-AA96-4D86-A2E3-DDA8D039CE63}" type="presOf" srcId="{0D01A6C9-F01E-4AFB-902C-DE75E879E788}" destId="{68D0AD5E-8F84-4771-8C31-066DB44530A0}" srcOrd="0" destOrd="0" presId="urn:microsoft.com/office/officeart/2005/8/layout/radial4"/>
    <dgm:cxn modelId="{39B1507B-4983-42BB-BF04-A98198473334}" srcId="{0D01A6C9-F01E-4AFB-902C-DE75E879E788}" destId="{6878F941-A1A9-4057-9055-80F2A37C804E}" srcOrd="0" destOrd="0" parTransId="{5E630797-EF44-4202-8FAC-6959B52A1C9E}" sibTransId="{E68B6D61-49EE-47FB-BFEE-C96EAFECB777}"/>
    <dgm:cxn modelId="{4581BCAD-90EB-411D-9D3E-A6216B7D66D2}" type="presOf" srcId="{5E630797-EF44-4202-8FAC-6959B52A1C9E}" destId="{69A8946B-2ECF-4684-837E-2B3D8703E19A}" srcOrd="0" destOrd="0" presId="urn:microsoft.com/office/officeart/2005/8/layout/radial4"/>
    <dgm:cxn modelId="{2162E206-2CB9-4163-B363-EBDB52C86EB0}" srcId="{0D01A6C9-F01E-4AFB-902C-DE75E879E788}" destId="{E989C3AE-FC86-4E2E-88BB-FED3CEFF729D}" srcOrd="1" destOrd="0" parTransId="{B8E9F64D-38A7-4D9A-AE42-40BEDCEFA370}" sibTransId="{D586350B-6619-4930-B675-51EC2346DED7}"/>
    <dgm:cxn modelId="{16CC0D8A-4997-483D-A903-7B5B3CDB51DA}" type="presOf" srcId="{00F1B3F6-665D-4B48-934E-02E9E8B86189}" destId="{CF5E0662-D5EE-4204-BD10-B0E8765D5735}" srcOrd="0" destOrd="0" presId="urn:microsoft.com/office/officeart/2005/8/layout/radial4"/>
    <dgm:cxn modelId="{CA1488BC-6B3E-4954-8096-9C244216821B}" type="presOf" srcId="{E989C3AE-FC86-4E2E-88BB-FED3CEFF729D}" destId="{653C9D3F-C548-4368-9884-4FC043978CC1}" srcOrd="0" destOrd="0" presId="urn:microsoft.com/office/officeart/2005/8/layout/radial4"/>
    <dgm:cxn modelId="{F1EFF6A8-7B0A-4940-9946-6C26CB24C206}" type="presOf" srcId="{AA0A50BD-3865-492E-B4C8-9896AE749F3F}" destId="{6FE4EB11-AC7B-4771-BD63-E538BAE5A82A}" srcOrd="0" destOrd="0" presId="urn:microsoft.com/office/officeart/2005/8/layout/radial4"/>
    <dgm:cxn modelId="{F67D1707-DFA3-4BD8-9BCF-BA715854DC80}" type="presOf" srcId="{B8E9F64D-38A7-4D9A-AE42-40BEDCEFA370}" destId="{60456728-4B4D-472C-9DD0-EADAE74A2121}" srcOrd="0" destOrd="0" presId="urn:microsoft.com/office/officeart/2005/8/layout/radial4"/>
    <dgm:cxn modelId="{C1A1B248-622A-4E23-A81C-C54CF6B8B8CC}" srcId="{00F1B3F6-665D-4B48-934E-02E9E8B86189}" destId="{0D01A6C9-F01E-4AFB-902C-DE75E879E788}" srcOrd="0" destOrd="0" parTransId="{FA43808D-9375-482C-B641-63F08D048C82}" sibTransId="{E447B235-D48E-4708-84D4-8DC1DB756819}"/>
    <dgm:cxn modelId="{64AA762D-26FE-457C-AA94-7F1E74C5E4B3}" type="presOf" srcId="{27B104F6-8D3A-49FF-8F97-39F3B5274A34}" destId="{2EC5D476-4FBB-42C0-B1D6-0D53C2DF108C}" srcOrd="0" destOrd="0" presId="urn:microsoft.com/office/officeart/2005/8/layout/radial4"/>
    <dgm:cxn modelId="{B3F44F2D-1E3A-4985-B4E6-A7631D2371AD}" srcId="{0D01A6C9-F01E-4AFB-902C-DE75E879E788}" destId="{27B104F6-8D3A-49FF-8F97-39F3B5274A34}" srcOrd="2" destOrd="0" parTransId="{AA0A50BD-3865-492E-B4C8-9896AE749F3F}" sibTransId="{FD962DC2-DDE3-4E22-9A39-31C82AB04F7C}"/>
    <dgm:cxn modelId="{B6837E76-3780-419A-B078-09D9E3438375}" type="presOf" srcId="{6878F941-A1A9-4057-9055-80F2A37C804E}" destId="{65929D7F-AD39-4697-90E5-1A029BB85D7F}" srcOrd="0" destOrd="0" presId="urn:microsoft.com/office/officeart/2005/8/layout/radial4"/>
    <dgm:cxn modelId="{D5D0B4DF-C57E-4D54-893B-7833FBDC7856}" type="presParOf" srcId="{CF5E0662-D5EE-4204-BD10-B0E8765D5735}" destId="{68D0AD5E-8F84-4771-8C31-066DB44530A0}" srcOrd="0" destOrd="0" presId="urn:microsoft.com/office/officeart/2005/8/layout/radial4"/>
    <dgm:cxn modelId="{400CBDC5-9A72-45FD-9540-EC60C8A63487}" type="presParOf" srcId="{CF5E0662-D5EE-4204-BD10-B0E8765D5735}" destId="{69A8946B-2ECF-4684-837E-2B3D8703E19A}" srcOrd="1" destOrd="0" presId="urn:microsoft.com/office/officeart/2005/8/layout/radial4"/>
    <dgm:cxn modelId="{1C5B3C79-C49E-4EE6-B639-21B85E08C3EA}" type="presParOf" srcId="{CF5E0662-D5EE-4204-BD10-B0E8765D5735}" destId="{65929D7F-AD39-4697-90E5-1A029BB85D7F}" srcOrd="2" destOrd="0" presId="urn:microsoft.com/office/officeart/2005/8/layout/radial4"/>
    <dgm:cxn modelId="{89A48D2C-F651-40C7-90B5-70B86D881E22}" type="presParOf" srcId="{CF5E0662-D5EE-4204-BD10-B0E8765D5735}" destId="{60456728-4B4D-472C-9DD0-EADAE74A2121}" srcOrd="3" destOrd="0" presId="urn:microsoft.com/office/officeart/2005/8/layout/radial4"/>
    <dgm:cxn modelId="{21518DD8-3A9C-462C-BA08-9C799884A10C}" type="presParOf" srcId="{CF5E0662-D5EE-4204-BD10-B0E8765D5735}" destId="{653C9D3F-C548-4368-9884-4FC043978CC1}" srcOrd="4" destOrd="0" presId="urn:microsoft.com/office/officeart/2005/8/layout/radial4"/>
    <dgm:cxn modelId="{599457CF-F590-4A6C-BA46-5F003A9FA28B}" type="presParOf" srcId="{CF5E0662-D5EE-4204-BD10-B0E8765D5735}" destId="{6FE4EB11-AC7B-4771-BD63-E538BAE5A82A}" srcOrd="5" destOrd="0" presId="urn:microsoft.com/office/officeart/2005/8/layout/radial4"/>
    <dgm:cxn modelId="{E4DFACE2-FF2F-40BB-9E15-722A6725AC7D}" type="presParOf" srcId="{CF5E0662-D5EE-4204-BD10-B0E8765D5735}" destId="{2EC5D476-4FBB-42C0-B1D6-0D53C2DF108C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iburuaren leku-mar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aren leku-mark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93715-35CA-44B9-8655-E6B2728A0BD3}" type="datetimeFigureOut">
              <a:rPr lang="es-ES" smtClean="0"/>
              <a:t>24/03/2021</a:t>
            </a:fld>
            <a:endParaRPr lang="es-ES"/>
          </a:p>
        </p:txBody>
      </p:sp>
      <p:sp>
        <p:nvSpPr>
          <p:cNvPr id="4" name="Orri-oinaren leku-mark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Diapositibaren zenbakiaren leku-mark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5EB98-D2E6-4662-A24A-CDD1613E4A6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99822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04E319-07F6-49D1-B9F4-0B7F77DB76BF}" type="datetimeFigureOut">
              <a:rPr lang="es-ES" smtClean="0"/>
              <a:t>24/03/2021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238EF8-68C8-4BDC-A398-82600D32FDF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7559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53438E-C0AE-4562-931F-3A1AA33E9B3C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0877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s-ES" sz="1200" b="1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 Título II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hace referencia a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reducción de la oferta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En concreto:</a:t>
            </a:r>
          </a:p>
          <a:p>
            <a:pPr algn="just"/>
            <a:endParaRPr lang="es-ES" sz="80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s-ES" sz="1200" b="1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relación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al tabaco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mantiene, en general, la normativa existente. En general, se permite fumar en espacios al aire libre, salvo espacios al aire libre anejos o integrantes de ciertos edificios, como centros sanitarios, docentes e instalaciones deportivas, o lugares como parques infantiles. Nada de esto es nuevo, salvo la prohibición de fumar en instalaciones deportivas al aire libre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. Los dispositivos susceptibles de liberación de nicotina se equiparan al tabaco.</a:t>
            </a:r>
            <a:r>
              <a:rPr lang="es-E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120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endParaRPr lang="es-ES" sz="80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s-ES" sz="1200" b="1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 relación al alcohol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Se prohíbe por primera vez el consumo de bebidas alcohólicas a menores de edad, y la venta o suministro de alcohol en instalaciones deportivas.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endParaRPr lang="es-ES" sz="80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s-ES" sz="1200" b="1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 cuanto al juego y el uso excesivo de tecnologías digitales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se contemplan medidas de sensibilización y concienciación dirigidas a limitar la disponibilidad de los juegos de azar y al uso responsable de las tecnologías digitales y sus nuevas aplicaciones.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E4015-3F52-4661-A46C-B41294BA2457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2995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E4015-3F52-4661-A46C-B41294BA2457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8403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>
          <a:xfrm>
            <a:off x="679768" y="4715154"/>
            <a:ext cx="5438140" cy="5072701"/>
          </a:xfrm>
        </p:spPr>
        <p:txBody>
          <a:bodyPr/>
          <a:lstStyle/>
          <a:p>
            <a:pPr algn="just"/>
            <a:endParaRPr lang="es-ES" sz="120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just"/>
            <a:r>
              <a:rPr lang="es-E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Hoy, en Euskadi, se puede destacar la mejora del bienestar y de la calidad de vida de las personas, como resultado de las estrategias dirigidas a reducir el impacto de las drogodependencias y adicciones en la salud.</a:t>
            </a:r>
          </a:p>
          <a:p>
            <a:pPr algn="just"/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han incorporado nuevas modalidades terapéuticas, funcionan con normalidad, programas y recursos dirigidos a personas con adicciones basados; programas como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la metadona, la sala de consumo supervisado, el intercambio de jeringuillas, los socio-sanitarios, los de sexo seguro, etc.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120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just"/>
            <a:r>
              <a:rPr lang="es-E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aplicación de la normativa antitabaco y de la estrategia Euskadi Libre de Humo de Tabaco han permitido mejorar notablemente la salud de la ciudadanía vasca.</a:t>
            </a:r>
          </a:p>
          <a:p>
            <a:pPr algn="just"/>
            <a:endParaRPr lang="es-ES" sz="120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just"/>
            <a:r>
              <a:rPr lang="es-E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Cuando empezamos a redactar el texto de la nueva ley, pensamos en que cuestiones se puede avanzar,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omo por ejemplo, los consumos de riesgo de alcohol, y la protección de los menores.</a:t>
            </a:r>
          </a:p>
          <a:p>
            <a:pPr algn="just"/>
            <a:endParaRPr lang="es-ES" sz="120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just"/>
            <a:r>
              <a:rPr lang="es-ES" sz="12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Sabíamos que entrábamos en el terreno de usos y costumbres muy arraigados en Euskadi, y que, lógicamente, iba a haber debate, tanto en la sociedad como en los medios de comunicación. Y así fue, tal y como puede verse en estas imágenes.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E4015-3F52-4661-A46C-B41294BA2457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85050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_tradnl" altLang="es-ES" smtClean="0"/>
          </a:p>
        </p:txBody>
      </p:sp>
    </p:spTree>
    <p:extLst>
      <p:ext uri="{BB962C8B-B14F-4D97-AF65-F5344CB8AC3E}">
        <p14:creationId xmlns:p14="http://schemas.microsoft.com/office/powerpoint/2010/main" val="2784168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_tradnl" altLang="es-ES" smtClean="0"/>
          </a:p>
        </p:txBody>
      </p:sp>
    </p:spTree>
    <p:extLst>
      <p:ext uri="{BB962C8B-B14F-4D97-AF65-F5344CB8AC3E}">
        <p14:creationId xmlns:p14="http://schemas.microsoft.com/office/powerpoint/2010/main" val="9190641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E4015-3F52-4661-A46C-B41294BA2457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65511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E4015-3F52-4661-A46C-B41294BA2457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1185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8299" indent="-28780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51230" indent="-23024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11721" indent="-23024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72213" indent="-230246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32705" indent="-2302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93197" indent="-2302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53689" indent="-2302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14181" indent="-2302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C5D4468F-7C7C-45D4-A1B6-C42D9E1F77E5}" type="slidenum">
              <a:rPr lang="es-ES" smtClean="0"/>
              <a:pPr eaLnBrk="1" hangingPunct="1">
                <a:defRPr/>
              </a:pPr>
              <a:t>32</a:t>
            </a:fld>
            <a:endParaRPr lang="es-ES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es-ES_tradnl" dirty="0" smtClean="0"/>
              <a:t>Su puesta en marcha responde a</a:t>
            </a:r>
            <a:r>
              <a:rPr lang="es-ES_tradnl" baseline="0" dirty="0" smtClean="0"/>
              <a:t> la necesidad de CONCEBIR UN MUNDO LIBRE DE TABACO</a:t>
            </a:r>
            <a:endParaRPr lang="es-ES_tradnl" dirty="0" smtClean="0"/>
          </a:p>
          <a:p>
            <a:pPr defTabSz="920984" eaLnBrk="1" hangingPunct="1">
              <a:buFontTx/>
              <a:buNone/>
            </a:pPr>
            <a:endParaRPr lang="es-ES" dirty="0" smtClean="0"/>
          </a:p>
          <a:p>
            <a:pPr defTabSz="920984" eaLnBrk="1" hangingPunct="1">
              <a:buFontTx/>
              <a:buNone/>
            </a:pPr>
            <a:r>
              <a:rPr lang="es-ES" dirty="0" smtClean="0"/>
              <a:t>iniciamos </a:t>
            </a:r>
            <a:r>
              <a:rPr lang="es-ES" dirty="0"/>
              <a:t>el programa  finales de 2009, durante el 2010 desarrollamos todo el programa (formación, reuniones gerencias, grupos de trabajo…). Y la implantación fue en el 2012.</a:t>
            </a:r>
          </a:p>
          <a:p>
            <a:pPr eaLnBrk="1" hangingPunct="1">
              <a:buFontTx/>
              <a:buChar char="•"/>
            </a:pPr>
            <a:endParaRPr lang="es-ES" dirty="0" smtClean="0"/>
          </a:p>
          <a:p>
            <a:pPr eaLnBrk="1" hangingPunct="1"/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42837375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764060-36F3-4D5D-AEF0-18E54CB37A8D}" type="slidenum">
              <a:rPr lang="es-ES" smtClean="0"/>
              <a:pPr>
                <a:defRPr/>
              </a:pPr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73593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53438E-C0AE-4562-931F-3A1AA33E9B3C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4012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00113" y="741363"/>
            <a:ext cx="4935537" cy="3700462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53438E-C0AE-4562-931F-3A1AA33E9B3C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67346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53438E-C0AE-4562-931F-3A1AA33E9B3C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3266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00113" y="741363"/>
            <a:ext cx="4935537" cy="3700462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>
          <a:xfrm>
            <a:off x="199529" y="4688009"/>
            <a:ext cx="6264696" cy="4441269"/>
          </a:xfrm>
        </p:spPr>
        <p:txBody>
          <a:bodyPr/>
          <a:lstStyle/>
          <a:p>
            <a:pPr algn="r">
              <a:spcAft>
                <a:spcPts val="300"/>
              </a:spcAft>
            </a:pPr>
            <a:r>
              <a:rPr lang="es-ES" dirty="0">
                <a:solidFill>
                  <a:schemeClr val="accent6">
                    <a:lumMod val="50000"/>
                  </a:schemeClr>
                </a:solidFill>
              </a:rPr>
              <a:t>NOTA: La edad de inicio suele presentar variaciones según se trate de una encuesta realizada a adolescentes o a población adulta </a:t>
            </a:r>
            <a:r>
              <a:rPr lang="es-ES" dirty="0" smtClean="0">
                <a:solidFill>
                  <a:schemeClr val="accent6">
                    <a:lumMod val="50000"/>
                  </a:schemeClr>
                </a:solidFill>
              </a:rPr>
              <a:t>. Por </a:t>
            </a:r>
            <a:r>
              <a:rPr lang="es-ES" dirty="0">
                <a:solidFill>
                  <a:schemeClr val="accent6">
                    <a:lumMod val="50000"/>
                  </a:schemeClr>
                </a:solidFill>
              </a:rPr>
              <a:t>un lado, en la primera participan personas de 18 años o menos, por lo que nunca se declaran edades superiores a 18 años. Por otro, el sesgo de la memoria puede ser mayor en las encuestas a personas </a:t>
            </a:r>
            <a:r>
              <a:rPr lang="es-ES" dirty="0" smtClean="0">
                <a:solidFill>
                  <a:schemeClr val="accent6">
                    <a:lumMod val="50000"/>
                  </a:schemeClr>
                </a:solidFill>
              </a:rPr>
              <a:t>adultas. No </a:t>
            </a:r>
            <a:r>
              <a:rPr lang="es-ES" dirty="0">
                <a:solidFill>
                  <a:schemeClr val="accent6">
                    <a:lumMod val="50000"/>
                  </a:schemeClr>
                </a:solidFill>
              </a:rPr>
              <a:t>obstante, cada tipo de encuesta, muestra que se trata de una medida consistente a lo largo de los últimos años</a:t>
            </a: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53438E-C0AE-4562-931F-3A1AA33E9B3C}" type="slidenum">
              <a:rPr lang="es-ES" smtClean="0"/>
              <a:t>5</a:t>
            </a:fld>
            <a:endParaRPr lang="es-E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61" y="5794897"/>
            <a:ext cx="5528751" cy="396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369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>
          <a:xfrm>
            <a:off x="523119" y="4343402"/>
            <a:ext cx="5884409" cy="4606427"/>
          </a:xfrm>
        </p:spPr>
        <p:txBody>
          <a:bodyPr/>
          <a:lstStyle/>
          <a:p>
            <a:pPr algn="just"/>
            <a:r>
              <a:rPr lang="es-ES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s-ES" sz="10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la diapositiva pueden ver</a:t>
            </a: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cómo está organizada en Euskadi la atención a las adicciones.</a:t>
            </a:r>
          </a:p>
          <a:p>
            <a:pPr algn="just"/>
            <a:endParaRPr lang="es-ES_tradnl" sz="80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_tradnl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 trabajo en prevención de las adicciones y promoción de la salud constituye un objetivo para consolidar hábitos saludables y reducir consumos y conductas de riesgo. El modelo por el que apostamos, es el de </a:t>
            </a:r>
            <a:r>
              <a:rPr lang="es-ES_tradnl" sz="1000" b="1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prevención comunitaria de las adicciones</a:t>
            </a:r>
            <a:r>
              <a:rPr lang="es-ES_tradnl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con tres grandes elementos:</a:t>
            </a:r>
          </a:p>
          <a:p>
            <a:pPr algn="just"/>
            <a:endParaRPr lang="es-ES" sz="8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 algn="just">
              <a:buFontTx/>
              <a:buChar char="-"/>
            </a:pPr>
            <a:r>
              <a:rPr lang="es-ES_tradnl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 trabajo desde las entidades locales</a:t>
            </a:r>
            <a:r>
              <a:rPr lang="es-ES_tradnl" sz="1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es-ES_tradnl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48 municipios cuentan con técnicos de prevención de adicciones, o con un plan de adicciones.</a:t>
            </a:r>
          </a:p>
          <a:p>
            <a:pPr marL="171450" lvl="0" indent="-171450" algn="just">
              <a:buFontTx/>
              <a:buChar char="-"/>
            </a:pPr>
            <a:endParaRPr lang="es-ES_tradnl" sz="80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 algn="just">
              <a:buFontTx/>
              <a:buChar char="-"/>
            </a:pPr>
            <a:r>
              <a:rPr lang="es-ES_tradnl" sz="10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s-ES_tradnl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 Diputaciones que también tienen competencias en este ámbito.</a:t>
            </a:r>
          </a:p>
          <a:p>
            <a:pPr marL="171450" lvl="0" indent="-171450" algn="just">
              <a:buFontTx/>
              <a:buChar char="-"/>
            </a:pPr>
            <a:endParaRPr lang="es-ES" sz="80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 algn="just">
              <a:buFontTx/>
              <a:buChar char="-"/>
            </a:pPr>
            <a:r>
              <a:rPr lang="es-ES_tradnl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Osakidetza</a:t>
            </a:r>
            <a:r>
              <a:rPr lang="es-ES_tradnl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es-ES_tradnl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 encarga de la asistencia y el tratamiento a las personas </a:t>
            </a:r>
            <a:r>
              <a:rPr lang="es-ES_tradnl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con adicciones</a:t>
            </a:r>
            <a:r>
              <a:rPr lang="es-ES_tradnl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 algn="just">
              <a:buFontTx/>
              <a:buChar char="-"/>
            </a:pPr>
            <a:endParaRPr lang="es-E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 algn="just">
              <a:buFontTx/>
              <a:buChar char="-"/>
            </a:pPr>
            <a:r>
              <a:rPr lang="es-ES_tradnl" sz="1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ES_tradnl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 Departamento de Salud, desde la Dirección de Salud Pública y Adicciones que tiene las funciones de planificación, coordinación, políticas de impulso y evaluación.</a:t>
            </a:r>
            <a:endParaRPr lang="es-ES" sz="100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80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ES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Las tendencias nos muestran que:</a:t>
            </a:r>
            <a:endParaRPr lang="es-ES" sz="80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 algn="just">
              <a:buFontTx/>
              <a:buChar char="-"/>
            </a:pPr>
            <a:r>
              <a:rPr lang="es-ES_tradnl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 </a:t>
            </a:r>
            <a:r>
              <a:rPr lang="es-ES_tradnl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disminu</a:t>
            </a:r>
            <a:r>
              <a:rPr lang="es-ES_tradnl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ido la incidencia del tabaquismo, por el esfuerzo realizado, </a:t>
            </a:r>
            <a:r>
              <a:rPr lang="es-ES_tradnl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pero</a:t>
            </a:r>
            <a:r>
              <a:rPr lang="es-ES_tradnl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es fundamental seguir trabajando.</a:t>
            </a:r>
          </a:p>
          <a:p>
            <a:pPr marL="171450" lvl="0" indent="-171450" algn="just">
              <a:buFontTx/>
              <a:buChar char="-"/>
            </a:pPr>
            <a:endParaRPr lang="es-ES" sz="80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 algn="just">
              <a:buFontTx/>
              <a:buChar char="-"/>
            </a:pPr>
            <a:r>
              <a:rPr lang="es-ES_tradnl" sz="10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ES_tradnl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igue siendo preocupante el consumo de alcohol, especialmente el cambio de patrón entre los jóvenes.</a:t>
            </a:r>
          </a:p>
          <a:p>
            <a:pPr marL="171450" lvl="0" indent="-171450" algn="just">
              <a:buFontTx/>
              <a:buChar char="-"/>
            </a:pPr>
            <a:endParaRPr lang="es-ES_tradnl" sz="80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 algn="just">
              <a:buFontTx/>
              <a:buChar char="-"/>
            </a:pPr>
            <a:r>
              <a:rPr lang="es-ES_tradnl" sz="1000" dirty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_tradnl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Euskadi, a </a:t>
            </a:r>
            <a:r>
              <a:rPr lang="es-ES_tradnl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pesar de su reducción general, los consumos </a:t>
            </a:r>
            <a:r>
              <a:rPr lang="es-ES_tradnl" sz="1000" dirty="0">
                <a:latin typeface="Arial" panose="020B0604020202020204" pitchFamily="34" charset="0"/>
                <a:cs typeface="Arial" panose="020B0604020202020204" pitchFamily="34" charset="0"/>
              </a:rPr>
              <a:t>el alcohol, tabaco o </a:t>
            </a:r>
            <a:r>
              <a:rPr lang="es-ES_tradnl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cannabis siguen </a:t>
            </a:r>
            <a:r>
              <a:rPr lang="es-ES_tradnl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la cabeza de Europa; y </a:t>
            </a:r>
            <a:r>
              <a:rPr lang="es-ES_tradnl" sz="1000" dirty="0"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s-ES_tradnl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alcohol y cannabis se </a:t>
            </a:r>
            <a:r>
              <a:rPr lang="es-ES_tradnl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constata una baja percepción del riesgo</a:t>
            </a:r>
            <a:r>
              <a:rPr lang="es-ES_tradnl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 algn="just">
              <a:buFontTx/>
              <a:buChar char="-"/>
            </a:pPr>
            <a:endParaRPr lang="es-E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 algn="just">
              <a:buFontTx/>
              <a:buChar char="-"/>
            </a:pPr>
            <a:r>
              <a:rPr lang="es-ES_tradnl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 ritmo acelerado con que nuevas sustancias ilegales irrumpen en el mercado.</a:t>
            </a:r>
          </a:p>
          <a:p>
            <a:pPr marL="171450" lvl="0" indent="-171450" algn="just">
              <a:buFontTx/>
              <a:buChar char="-"/>
            </a:pPr>
            <a:endParaRPr lang="es-E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 algn="just">
              <a:buFontTx/>
              <a:buChar char="-"/>
            </a:pPr>
            <a:r>
              <a:rPr lang="es-ES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_tradnl" sz="1000" kern="1200" dirty="0" err="1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sistimos</a:t>
            </a:r>
            <a:r>
              <a:rPr lang="es-ES_tradnl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una emergencia de nuevas conductas y patrones asociados a las tecnologías digitales y al juego, que apuntan a una necesidad de reforzar la prevención en este campo.</a:t>
            </a:r>
            <a:endParaRPr lang="es-ES" sz="100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E4015-3F52-4661-A46C-B41294BA2457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4965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Aquí pueden</a:t>
            </a:r>
            <a:r>
              <a:rPr lang="es-ES" baseline="0" dirty="0" smtClean="0"/>
              <a:t> ver una representación de la estructura que plantea el borrador de decreto:</a:t>
            </a:r>
          </a:p>
          <a:p>
            <a:r>
              <a:rPr lang="es-ES" baseline="0" dirty="0" smtClean="0"/>
              <a:t>Los órganos colegiados adscritos al Departamento de Salud (aunque no forman parte de su estructura),  que son este Consejo y la Comisión Interinstitucional.</a:t>
            </a:r>
          </a:p>
          <a:p>
            <a:r>
              <a:rPr lang="es-ES" baseline="0" dirty="0" smtClean="0"/>
              <a:t>En cuanto a la estructura orgánica del Departamento, el órgano de apoyo y asistencia, en la actualidad, es la Dirección de Salud Pública y Adicciones, a través del Servicio de Adicciones. Y de éste dependería el Observatorio sobre Adicciones.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E4015-3F52-4661-A46C-B41294BA2457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8541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E4015-3F52-4661-A46C-B41294BA2457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8400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E4015-3F52-4661-A46C-B41294BA2457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9828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E4015-3F52-4661-A46C-B41294BA2457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8658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E4015-3F52-4661-A46C-B41294BA2457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9150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478C8-B73F-4E36-98CF-6AF6B8EA1645}" type="datetime1">
              <a:rPr lang="es-ES" smtClean="0"/>
              <a:t>24/03/2021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7473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4EEB5-569A-4366-A8FE-D2FF96E4B81C}" type="datetime1">
              <a:rPr lang="es-ES" smtClean="0"/>
              <a:t>24/03/2021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7544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58F5F-599D-4CAF-912C-FAB8A8C63FBE}" type="datetime1">
              <a:rPr lang="es-ES" smtClean="0"/>
              <a:t>24/03/2021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5568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09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79770-555A-4D64-AC48-CC02A8783FE0}" type="datetime1">
              <a:rPr lang="es-ES" smtClean="0"/>
              <a:t>24/03/2021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7390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DEB8D-3B6E-4359-9599-5FFA9A0E7DCA}" type="datetime1">
              <a:rPr lang="es-ES" smtClean="0"/>
              <a:t>24/03/2021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1460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141D-1375-48E4-AEE1-3C5B052667B3}" type="datetime1">
              <a:rPr lang="es-ES" smtClean="0"/>
              <a:t>24/03/2021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6835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7AC9B-124A-40E7-B596-2C601F7AD99C}" type="datetime1">
              <a:rPr lang="es-ES" smtClean="0"/>
              <a:t>24/03/2021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5393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39DA8-DF24-4F02-9523-7FABE958F8F1}" type="datetime1">
              <a:rPr lang="es-ES" smtClean="0"/>
              <a:t>24/03/2021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7007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340E6-2B72-4F48-B366-4220BE601EF0}" type="datetime1">
              <a:rPr lang="es-ES" smtClean="0"/>
              <a:t>24/03/2021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3634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F4498-EEAD-4031-8CEA-90AEB6193C3F}" type="datetime1">
              <a:rPr lang="es-ES" smtClean="0"/>
              <a:t>24/03/2021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1680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23CC-AA67-4A05-B4CC-3AAD7A8CA59F}" type="datetime1">
              <a:rPr lang="es-ES" smtClean="0"/>
              <a:t>24/03/2021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1771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B4DDE-FDFA-426D-A0E9-21D4380D3291}" type="datetime1">
              <a:rPr lang="es-ES" smtClean="0"/>
              <a:t>24/03/2021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F3EF0-DB68-4AFD-8B95-FF9D194059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7073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38.png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png"/><Relationship Id="rId4" Type="http://schemas.openxmlformats.org/officeDocument/2006/relationships/image" Target="../media/image39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0.jp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pn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6804" y="260648"/>
            <a:ext cx="9144000" cy="3312368"/>
          </a:xfrm>
          <a:prstGeom prst="rect">
            <a:avLst/>
          </a:prstGeom>
          <a:solidFill>
            <a:srgbClr val="144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04328" y="908720"/>
            <a:ext cx="8568952" cy="21602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4000" b="1" dirty="0" smtClean="0">
              <a:solidFill>
                <a:schemeClr val="bg1"/>
              </a:solidFill>
              <a:latin typeface="+mn-lt"/>
            </a:endParaRPr>
          </a:p>
          <a:p>
            <a:r>
              <a:rPr lang="es-ES" sz="4000" b="1" dirty="0" smtClean="0">
                <a:solidFill>
                  <a:schemeClr val="bg1"/>
                </a:solidFill>
                <a:latin typeface="+mn-lt"/>
              </a:rPr>
              <a:t>Prevención de las adicciones en Euskadi</a:t>
            </a:r>
            <a:endParaRPr lang="es-ES" sz="1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5445224"/>
            <a:ext cx="5508052" cy="917145"/>
          </a:xfrm>
          <a:prstGeom prst="rect">
            <a:avLst/>
          </a:prstGeom>
        </p:spPr>
      </p:pic>
      <p:sp>
        <p:nvSpPr>
          <p:cNvPr id="5" name="Laukizuzena 4"/>
          <p:cNvSpPr/>
          <p:nvPr/>
        </p:nvSpPr>
        <p:spPr>
          <a:xfrm>
            <a:off x="107504" y="3933056"/>
            <a:ext cx="56166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err="1" smtClean="0">
                <a:solidFill>
                  <a:schemeClr val="accent2">
                    <a:lumMod val="75000"/>
                  </a:schemeClr>
                </a:solidFill>
              </a:rPr>
              <a:t>Funcación</a:t>
            </a:r>
            <a:r>
              <a:rPr lang="es-ES" dirty="0" smtClean="0">
                <a:solidFill>
                  <a:schemeClr val="accent2">
                    <a:lumMod val="75000"/>
                  </a:schemeClr>
                </a:solidFill>
              </a:rPr>
              <a:t> Ceres - </a:t>
            </a:r>
            <a:r>
              <a:rPr lang="es-ES" b="1" dirty="0" smtClean="0">
                <a:solidFill>
                  <a:schemeClr val="accent2">
                    <a:lumMod val="75000"/>
                  </a:schemeClr>
                </a:solidFill>
              </a:rPr>
              <a:t>Reestructurar y transformar el sistema de prevención y atención de adicciones</a:t>
            </a:r>
            <a:endParaRPr lang="es-ES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s-ES" sz="8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u-ES" sz="1200" dirty="0" smtClean="0">
                <a:solidFill>
                  <a:schemeClr val="accent2">
                    <a:lumMod val="75000"/>
                  </a:schemeClr>
                </a:solidFill>
              </a:rPr>
              <a:t>25 de </a:t>
            </a:r>
            <a:r>
              <a:rPr lang="eu-ES" sz="1200" dirty="0" err="1" smtClean="0">
                <a:solidFill>
                  <a:schemeClr val="accent2">
                    <a:lumMod val="75000"/>
                  </a:schemeClr>
                </a:solidFill>
              </a:rPr>
              <a:t>marzo</a:t>
            </a:r>
            <a:r>
              <a:rPr lang="eu-ES" sz="1200" dirty="0" smtClean="0">
                <a:solidFill>
                  <a:schemeClr val="accent2">
                    <a:lumMod val="75000"/>
                  </a:schemeClr>
                </a:solidFill>
              </a:rPr>
              <a:t> de 2021</a:t>
            </a:r>
            <a:endParaRPr lang="es-E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Diapositibaren zenbakiaren leku-mark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763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ulua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u-ES" b="1" dirty="0" err="1" smtClean="0">
                <a:solidFill>
                  <a:schemeClr val="accent1">
                    <a:lumMod val="75000"/>
                  </a:schemeClr>
                </a:solidFill>
              </a:rPr>
              <a:t>Equipos</a:t>
            </a:r>
            <a:r>
              <a:rPr lang="eu-ES" b="1" dirty="0" smtClean="0">
                <a:solidFill>
                  <a:schemeClr val="accent1">
                    <a:lumMod val="75000"/>
                  </a:schemeClr>
                </a:solidFill>
              </a:rPr>
              <a:t> de </a:t>
            </a:r>
            <a:r>
              <a:rPr lang="eu-ES" b="1" dirty="0" err="1" smtClean="0">
                <a:solidFill>
                  <a:schemeClr val="accent1">
                    <a:lumMod val="75000"/>
                  </a:schemeClr>
                </a:solidFill>
              </a:rPr>
              <a:t>prevención</a:t>
            </a:r>
            <a:r>
              <a:rPr lang="eu-E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u-ES" b="1" dirty="0" err="1" smtClean="0">
                <a:solidFill>
                  <a:schemeClr val="accent1">
                    <a:lumMod val="75000"/>
                  </a:schemeClr>
                </a:solidFill>
              </a:rPr>
              <a:t>comunitaria</a:t>
            </a:r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Edukiaren leku-marka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772816"/>
            <a:ext cx="4038600" cy="1249540"/>
          </a:xfrm>
          <a:prstGeom prst="rect">
            <a:avLst/>
          </a:prstGeom>
        </p:spPr>
      </p:pic>
      <p:sp>
        <p:nvSpPr>
          <p:cNvPr id="5" name="Diapositibaren zenbakiaren leku-mark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10</a:t>
            </a:fld>
            <a:endParaRPr lang="es-ES"/>
          </a:p>
        </p:txBody>
      </p:sp>
      <p:pic>
        <p:nvPicPr>
          <p:cNvPr id="15362" name="Picture 2" descr="Untitle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403" y="2189887"/>
            <a:ext cx="1791944" cy="190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erramientas para la prevención de adicciones - 19 de diciemb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11" y="3538226"/>
            <a:ext cx="3984377" cy="23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Adikzioen Prebentzioa Arratian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" name="Irudi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5839" y="3022356"/>
            <a:ext cx="1476375" cy="3105150"/>
          </a:xfrm>
          <a:prstGeom prst="rect">
            <a:avLst/>
          </a:prstGeom>
        </p:spPr>
      </p:pic>
      <p:pic>
        <p:nvPicPr>
          <p:cNvPr id="7" name="Irudi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3182" y="4869160"/>
            <a:ext cx="2571750" cy="1781175"/>
          </a:xfrm>
          <a:prstGeom prst="rect">
            <a:avLst/>
          </a:prstGeom>
        </p:spPr>
      </p:pic>
      <p:pic>
        <p:nvPicPr>
          <p:cNvPr id="8" name="Irudi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74387"/>
            <a:ext cx="2383743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6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430676528"/>
              </p:ext>
            </p:extLst>
          </p:nvPr>
        </p:nvGraphicFramePr>
        <p:xfrm>
          <a:off x="611560" y="692696"/>
          <a:ext cx="8016552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3 Flecha abajo"/>
          <p:cNvSpPr/>
          <p:nvPr/>
        </p:nvSpPr>
        <p:spPr>
          <a:xfrm>
            <a:off x="6444208" y="2276872"/>
            <a:ext cx="484632" cy="576064"/>
          </a:xfrm>
          <a:prstGeom prst="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5" name="4 Flecha abajo"/>
          <p:cNvSpPr/>
          <p:nvPr/>
        </p:nvSpPr>
        <p:spPr>
          <a:xfrm>
            <a:off x="6444208" y="4221088"/>
            <a:ext cx="484632" cy="576064"/>
          </a:xfrm>
          <a:prstGeom prst="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6" name="Irudia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74" y="6248400"/>
            <a:ext cx="2381086" cy="609600"/>
          </a:xfrm>
          <a:prstGeom prst="rect">
            <a:avLst/>
          </a:prstGeom>
        </p:spPr>
      </p:pic>
      <p:sp>
        <p:nvSpPr>
          <p:cNvPr id="7" name="Diapositibaren zenbakiaren leku-mark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403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-9492"/>
            <a:ext cx="8229600" cy="918212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rgbClr val="0070C0"/>
                </a:solidFill>
              </a:rPr>
              <a:t>Presupuesto G.V. adicciones 2021</a:t>
            </a:r>
            <a:endParaRPr lang="es-ES" sz="2700" dirty="0">
              <a:solidFill>
                <a:srgbClr val="0070C0"/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6237286"/>
            <a:ext cx="25558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>
          <a:xfrm>
            <a:off x="457200" y="1423317"/>
            <a:ext cx="4038600" cy="50300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2400" b="1" dirty="0" smtClean="0"/>
              <a:t>    </a:t>
            </a:r>
            <a:r>
              <a:rPr lang="es-ES" sz="2400" b="1" dirty="0" smtClean="0">
                <a:solidFill>
                  <a:schemeClr val="accent2">
                    <a:lumMod val="75000"/>
                  </a:schemeClr>
                </a:solidFill>
              </a:rPr>
              <a:t>Presupuesto total 2021</a:t>
            </a:r>
            <a:r>
              <a:rPr lang="es-ES" sz="2400" b="1" dirty="0">
                <a:solidFill>
                  <a:schemeClr val="accent2">
                    <a:lumMod val="75000"/>
                  </a:schemeClr>
                </a:solidFill>
              </a:rPr>
              <a:t>		</a:t>
            </a:r>
            <a:r>
              <a:rPr lang="es-ES" sz="2400" b="1" dirty="0" smtClean="0">
                <a:solidFill>
                  <a:schemeClr val="accent2">
                    <a:lumMod val="75000"/>
                  </a:schemeClr>
                </a:solidFill>
              </a:rPr>
              <a:t>4.879.512</a:t>
            </a:r>
          </a:p>
          <a:p>
            <a:pPr marL="0" indent="0">
              <a:buNone/>
            </a:pPr>
            <a:endParaRPr lang="es-ES" sz="1500" b="1" dirty="0"/>
          </a:p>
          <a:p>
            <a:r>
              <a:rPr lang="es-ES" sz="1600" dirty="0" smtClean="0"/>
              <a:t>Observatorio adicciones</a:t>
            </a:r>
          </a:p>
          <a:p>
            <a:pPr marL="457200" lvl="1" indent="0">
              <a:buNone/>
            </a:pPr>
            <a:r>
              <a:rPr lang="es-ES" sz="1600" dirty="0"/>
              <a:t>	</a:t>
            </a:r>
            <a:r>
              <a:rPr lang="es-ES" sz="1600" dirty="0" smtClean="0"/>
              <a:t>50.000</a:t>
            </a:r>
            <a:r>
              <a:rPr lang="es-ES" sz="1600" dirty="0"/>
              <a:t>	</a:t>
            </a:r>
          </a:p>
          <a:p>
            <a:r>
              <a:rPr lang="es-ES" sz="1600" dirty="0" smtClean="0"/>
              <a:t>Programas de prevención y reducción de riesgos</a:t>
            </a:r>
          </a:p>
          <a:p>
            <a:pPr marL="0" indent="0">
              <a:buNone/>
            </a:pPr>
            <a:r>
              <a:rPr lang="es-ES" sz="1600" dirty="0" smtClean="0"/>
              <a:t>	746.950</a:t>
            </a:r>
            <a:endParaRPr lang="es-ES" sz="1600" dirty="0"/>
          </a:p>
          <a:p>
            <a:r>
              <a:rPr lang="eu-ES" sz="1600" dirty="0" err="1" smtClean="0"/>
              <a:t>Programas</a:t>
            </a:r>
            <a:r>
              <a:rPr lang="eu-ES" sz="1600" dirty="0" smtClean="0"/>
              <a:t> </a:t>
            </a:r>
            <a:r>
              <a:rPr lang="eu-ES" sz="1600" dirty="0" err="1" smtClean="0"/>
              <a:t>relacionados</a:t>
            </a:r>
            <a:r>
              <a:rPr lang="eu-ES" sz="1600" dirty="0" smtClean="0"/>
              <a:t> con </a:t>
            </a:r>
            <a:r>
              <a:rPr lang="eu-ES" sz="1600" dirty="0" err="1" smtClean="0"/>
              <a:t>adicciones</a:t>
            </a:r>
            <a:r>
              <a:rPr lang="eu-ES" sz="1600" dirty="0" smtClean="0"/>
              <a:t> sin </a:t>
            </a:r>
            <a:r>
              <a:rPr lang="eu-ES" sz="1600" dirty="0" err="1" smtClean="0"/>
              <a:t>sustancia</a:t>
            </a:r>
            <a:endParaRPr lang="eu-ES" sz="1600" dirty="0" smtClean="0"/>
          </a:p>
          <a:p>
            <a:pPr marL="0" indent="0">
              <a:buNone/>
            </a:pPr>
            <a:r>
              <a:rPr lang="eu-ES" sz="1600" dirty="0"/>
              <a:t> </a:t>
            </a:r>
            <a:r>
              <a:rPr lang="eu-ES" sz="1600" dirty="0" smtClean="0"/>
              <a:t>                   20.000</a:t>
            </a:r>
          </a:p>
          <a:p>
            <a:r>
              <a:rPr lang="eu-ES" sz="1600" dirty="0" err="1" smtClean="0"/>
              <a:t>Reconocimientos</a:t>
            </a:r>
            <a:r>
              <a:rPr lang="eu-ES" sz="1600" dirty="0" smtClean="0"/>
              <a:t> de </a:t>
            </a:r>
            <a:r>
              <a:rPr lang="eu-ES" sz="1600" dirty="0" err="1" smtClean="0"/>
              <a:t>Buenas</a:t>
            </a:r>
            <a:r>
              <a:rPr lang="eu-ES" sz="1600" dirty="0" smtClean="0"/>
              <a:t> </a:t>
            </a:r>
            <a:r>
              <a:rPr lang="eu-ES" sz="1600" dirty="0" err="1" smtClean="0"/>
              <a:t>Prácticas</a:t>
            </a:r>
            <a:endParaRPr lang="eu-ES" sz="1600" dirty="0" smtClean="0"/>
          </a:p>
          <a:p>
            <a:pPr marL="0" indent="0">
              <a:buNone/>
            </a:pPr>
            <a:r>
              <a:rPr lang="eu-ES" sz="1600" dirty="0" smtClean="0"/>
              <a:t>                    30.000</a:t>
            </a:r>
            <a:endParaRPr lang="es-ES" sz="1600" dirty="0" smtClean="0"/>
          </a:p>
          <a:p>
            <a:r>
              <a:rPr lang="es-ES" sz="1600" dirty="0" smtClean="0"/>
              <a:t>Plan de Adicciones</a:t>
            </a:r>
          </a:p>
          <a:p>
            <a:pPr marL="0" indent="0">
              <a:buNone/>
            </a:pPr>
            <a:r>
              <a:rPr lang="es-ES" sz="1600" dirty="0"/>
              <a:t>	</a:t>
            </a:r>
            <a:r>
              <a:rPr lang="es-ES" sz="1600" dirty="0" smtClean="0"/>
              <a:t>30.000</a:t>
            </a:r>
          </a:p>
          <a:p>
            <a:r>
              <a:rPr lang="eu-ES" sz="1600" dirty="0" smtClean="0"/>
              <a:t>Prevención </a:t>
            </a:r>
            <a:r>
              <a:rPr lang="eu-ES" sz="1600" dirty="0" err="1" smtClean="0"/>
              <a:t>ambiental</a:t>
            </a:r>
            <a:endParaRPr lang="eu-ES" sz="1600" dirty="0" smtClean="0"/>
          </a:p>
          <a:p>
            <a:pPr marL="0" indent="0">
              <a:buNone/>
            </a:pPr>
            <a:r>
              <a:rPr lang="eu-ES" sz="1600" dirty="0" smtClean="0"/>
              <a:t>	30.000</a:t>
            </a:r>
            <a:endParaRPr lang="es-ES" sz="1600" dirty="0" smtClean="0"/>
          </a:p>
          <a:p>
            <a:pPr marL="0" indent="0">
              <a:buNone/>
            </a:pPr>
            <a:endParaRPr lang="es-ES" sz="1600" dirty="0" smtClean="0"/>
          </a:p>
          <a:p>
            <a:endParaRPr lang="es-ES" sz="1400" dirty="0"/>
          </a:p>
          <a:p>
            <a:endParaRPr lang="es-ES" sz="1400" dirty="0"/>
          </a:p>
        </p:txBody>
      </p:sp>
      <p:sp>
        <p:nvSpPr>
          <p:cNvPr id="10" name="9 Rectángulo"/>
          <p:cNvSpPr/>
          <p:nvPr/>
        </p:nvSpPr>
        <p:spPr>
          <a:xfrm>
            <a:off x="4860032" y="1423317"/>
            <a:ext cx="3923928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200" b="1" dirty="0" smtClean="0">
                <a:solidFill>
                  <a:schemeClr val="accent2">
                    <a:lumMod val="75000"/>
                  </a:schemeClr>
                </a:solidFill>
              </a:rPr>
              <a:t>Ayudas y convenios</a:t>
            </a:r>
          </a:p>
          <a:p>
            <a:endParaRPr lang="es-ES" dirty="0" smtClean="0"/>
          </a:p>
          <a:p>
            <a:r>
              <a:rPr lang="es-ES" dirty="0" smtClean="0"/>
              <a:t>Orden subvenciones 	2.854.400</a:t>
            </a:r>
          </a:p>
          <a:p>
            <a:r>
              <a:rPr lang="es-ES" dirty="0"/>
              <a:t>	</a:t>
            </a:r>
            <a:r>
              <a:rPr lang="es-ES" dirty="0" smtClean="0"/>
              <a:t>			Cap. II    1.174.135</a:t>
            </a:r>
          </a:p>
          <a:p>
            <a:r>
              <a:rPr lang="es-ES" dirty="0" smtClean="0"/>
              <a:t>	Cap. III      561.765</a:t>
            </a:r>
          </a:p>
          <a:p>
            <a:r>
              <a:rPr lang="es-ES" dirty="0" smtClean="0"/>
              <a:t>	Cap. IV   1.118.500</a:t>
            </a:r>
          </a:p>
          <a:p>
            <a:endParaRPr lang="es-ES" dirty="0"/>
          </a:p>
          <a:p>
            <a:endParaRPr lang="es-ES" dirty="0" smtClean="0"/>
          </a:p>
          <a:p>
            <a:r>
              <a:rPr lang="eu-ES" b="1" dirty="0" smtClean="0"/>
              <a:t>CONVENIOS</a:t>
            </a:r>
            <a:endParaRPr lang="es-ES" b="1" dirty="0" smtClean="0"/>
          </a:p>
          <a:p>
            <a:r>
              <a:rPr lang="es-ES" dirty="0" smtClean="0"/>
              <a:t>SIIS – </a:t>
            </a:r>
            <a:r>
              <a:rPr lang="es-ES" dirty="0" err="1" smtClean="0"/>
              <a:t>Eguia</a:t>
            </a:r>
            <a:r>
              <a:rPr lang="es-ES" dirty="0" smtClean="0"/>
              <a:t> Careaga	100.000</a:t>
            </a:r>
          </a:p>
          <a:p>
            <a:r>
              <a:rPr lang="es-ES" dirty="0" smtClean="0"/>
              <a:t>Gizakia – Andén I		166.101</a:t>
            </a:r>
          </a:p>
          <a:p>
            <a:r>
              <a:rPr lang="es-ES" dirty="0" smtClean="0"/>
              <a:t>IDD			73.200</a:t>
            </a:r>
          </a:p>
          <a:p>
            <a:r>
              <a:rPr lang="es-ES" dirty="0" smtClean="0"/>
              <a:t>Comisión anti Sida </a:t>
            </a:r>
            <a:r>
              <a:rPr lang="es-ES" dirty="0" err="1" smtClean="0"/>
              <a:t>Bizk</a:t>
            </a:r>
            <a:r>
              <a:rPr lang="es-ES" dirty="0" smtClean="0"/>
              <a:t>.	76.000</a:t>
            </a:r>
          </a:p>
          <a:p>
            <a:r>
              <a:rPr lang="es-ES" dirty="0" smtClean="0"/>
              <a:t>Caritas – </a:t>
            </a:r>
            <a:r>
              <a:rPr lang="es-ES" dirty="0" err="1" smtClean="0"/>
              <a:t>Hontza</a:t>
            </a:r>
            <a:r>
              <a:rPr lang="es-ES" dirty="0" smtClean="0"/>
              <a:t>		146.130</a:t>
            </a:r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773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tx2"/>
                </a:solidFill>
              </a:rPr>
              <a:t/>
            </a:r>
            <a:br>
              <a:rPr lang="es-ES" b="1" dirty="0" smtClean="0">
                <a:solidFill>
                  <a:schemeClr val="tx2"/>
                </a:solidFill>
              </a:rPr>
            </a:br>
            <a:r>
              <a:rPr lang="es-ES" b="1" dirty="0" smtClean="0">
                <a:solidFill>
                  <a:schemeClr val="tx2"/>
                </a:solidFill>
              </a:rPr>
              <a:t/>
            </a:r>
            <a:br>
              <a:rPr lang="es-ES" b="1" dirty="0" smtClean="0">
                <a:solidFill>
                  <a:schemeClr val="tx2"/>
                </a:solidFill>
              </a:rPr>
            </a:br>
            <a:r>
              <a:rPr lang="es-ES" b="1" dirty="0">
                <a:solidFill>
                  <a:schemeClr val="tx2"/>
                </a:solidFill>
              </a:rPr>
              <a:t>H</a:t>
            </a:r>
            <a:r>
              <a:rPr lang="es-ES" b="1" dirty="0" smtClean="0">
                <a:solidFill>
                  <a:schemeClr val="tx2"/>
                </a:solidFill>
              </a:rPr>
              <a:t>erramientas</a:t>
            </a:r>
            <a:r>
              <a:rPr lang="es-ES" sz="4900" b="1" dirty="0" smtClean="0">
                <a:solidFill>
                  <a:schemeClr val="tx2"/>
                </a:solidFill>
              </a:rPr>
              <a:t/>
            </a:r>
            <a:br>
              <a:rPr lang="es-ES" sz="4900" b="1" dirty="0" smtClean="0">
                <a:solidFill>
                  <a:schemeClr val="tx2"/>
                </a:solidFill>
              </a:rPr>
            </a:br>
            <a:r>
              <a:rPr lang="es-ES" dirty="0">
                <a:solidFill>
                  <a:schemeClr val="tx2"/>
                </a:solidFill>
              </a:rPr>
              <a:t/>
            </a:r>
            <a:br>
              <a:rPr lang="es-ES" dirty="0">
                <a:solidFill>
                  <a:schemeClr val="tx2"/>
                </a:solidFill>
              </a:rPr>
            </a:br>
            <a:endParaRPr lang="es-ES" dirty="0">
              <a:solidFill>
                <a:schemeClr val="tx2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124744"/>
            <a:ext cx="7848872" cy="5433467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normAutofit lnSpcReduction="10000"/>
          </a:bodyPr>
          <a:lstStyle/>
          <a:p>
            <a:pPr marL="1257300" lvl="2" indent="-457200"/>
            <a:r>
              <a:rPr lang="es-ES" sz="2200" dirty="0" smtClean="0">
                <a:solidFill>
                  <a:schemeClr val="accent1"/>
                </a:solidFill>
              </a:rPr>
              <a:t>Ley 1/2016, de Atención Integral en materia de Adicciones y Drogodependencias.</a:t>
            </a:r>
          </a:p>
          <a:p>
            <a:pPr marL="1257300" lvl="2" indent="-457200"/>
            <a:endParaRPr lang="es-ES" sz="900" dirty="0" smtClean="0">
              <a:solidFill>
                <a:schemeClr val="accent1"/>
              </a:solidFill>
            </a:endParaRPr>
          </a:p>
          <a:p>
            <a:pPr marL="1257300" lvl="2" indent="-457200"/>
            <a:r>
              <a:rPr lang="es-ES" sz="2200" dirty="0" smtClean="0"/>
              <a:t>7 </a:t>
            </a:r>
            <a:r>
              <a:rPr lang="es-ES" sz="2200" dirty="0"/>
              <a:t>Planes Vascos de Adicciones + planes locales y </a:t>
            </a:r>
            <a:r>
              <a:rPr lang="es-ES" sz="2200" dirty="0" smtClean="0"/>
              <a:t>forales.</a:t>
            </a:r>
          </a:p>
          <a:p>
            <a:pPr marL="1257300" lvl="2" indent="-457200"/>
            <a:endParaRPr lang="es-ES" sz="900" dirty="0"/>
          </a:p>
          <a:p>
            <a:pPr marL="1257300" lvl="2" indent="-457200"/>
            <a:r>
              <a:rPr lang="es-ES" sz="2200" dirty="0">
                <a:solidFill>
                  <a:schemeClr val="accent1"/>
                </a:solidFill>
              </a:rPr>
              <a:t>Planes de </a:t>
            </a:r>
            <a:r>
              <a:rPr lang="es-ES" sz="2200" dirty="0" smtClean="0">
                <a:solidFill>
                  <a:schemeClr val="accent1"/>
                </a:solidFill>
              </a:rPr>
              <a:t>Salud.</a:t>
            </a:r>
          </a:p>
          <a:p>
            <a:pPr marL="1257300" lvl="2" indent="-457200"/>
            <a:endParaRPr lang="es-ES" sz="800" dirty="0">
              <a:solidFill>
                <a:schemeClr val="accent1"/>
              </a:solidFill>
            </a:endParaRPr>
          </a:p>
          <a:p>
            <a:pPr marL="1257300" lvl="2" indent="-457200"/>
            <a:r>
              <a:rPr lang="es-ES" sz="2200" dirty="0" smtClean="0"/>
              <a:t>Encuestas de Adicciones (desde 1992), Encuesta Drogas y Escuela, ESCAV...</a:t>
            </a:r>
          </a:p>
          <a:p>
            <a:pPr marL="1257300" lvl="2" indent="-457200"/>
            <a:endParaRPr lang="es-ES" sz="800" dirty="0"/>
          </a:p>
          <a:p>
            <a:pPr marL="1257300" lvl="2" indent="-457200"/>
            <a:r>
              <a:rPr lang="es-ES" sz="2200" dirty="0" smtClean="0">
                <a:solidFill>
                  <a:schemeClr val="accent1"/>
                </a:solidFill>
              </a:rPr>
              <a:t>Observatorio Vasco de Drogodependencias  (1997)</a:t>
            </a:r>
          </a:p>
          <a:p>
            <a:pPr marL="1257300" lvl="2" indent="-457200"/>
            <a:r>
              <a:rPr lang="es-ES" sz="2200" dirty="0" smtClean="0"/>
              <a:t>Orden de ayudas </a:t>
            </a:r>
          </a:p>
          <a:p>
            <a:pPr marL="1257300" lvl="2" indent="-457200"/>
            <a:endParaRPr lang="es-ES" sz="800" dirty="0">
              <a:solidFill>
                <a:schemeClr val="accent1"/>
              </a:solidFill>
            </a:endParaRPr>
          </a:p>
          <a:p>
            <a:pPr marL="1257300" lvl="2" indent="-457200"/>
            <a:r>
              <a:rPr lang="es-ES" sz="2200" dirty="0" smtClean="0">
                <a:solidFill>
                  <a:schemeClr val="accent1"/>
                </a:solidFill>
              </a:rPr>
              <a:t>Web de Adicciones y </a:t>
            </a:r>
            <a:r>
              <a:rPr lang="es-ES" sz="2200" dirty="0" err="1" smtClean="0">
                <a:solidFill>
                  <a:schemeClr val="accent1"/>
                </a:solidFill>
              </a:rPr>
              <a:t>Drogomedia</a:t>
            </a:r>
            <a:r>
              <a:rPr lang="es-ES" sz="2200" dirty="0" smtClean="0">
                <a:solidFill>
                  <a:schemeClr val="accent1"/>
                </a:solidFill>
              </a:rPr>
              <a:t>.</a:t>
            </a:r>
          </a:p>
          <a:p>
            <a:pPr marL="1257300" lvl="2" indent="-457200"/>
            <a:endParaRPr lang="es-ES" sz="800" dirty="0" smtClean="0">
              <a:solidFill>
                <a:schemeClr val="accent1"/>
              </a:solidFill>
            </a:endParaRPr>
          </a:p>
          <a:p>
            <a:pPr marL="1257300" lvl="2" indent="-457200"/>
            <a:r>
              <a:rPr lang="es-ES" sz="2200" dirty="0" smtClean="0"/>
              <a:t>Programas e intervenciones desarrollados por el tercer sector y por los equipos de prevención comunitaria de las entidades locales.</a:t>
            </a:r>
          </a:p>
          <a:p>
            <a:pPr marL="1257300" lvl="2" indent="-457200"/>
            <a:endParaRPr lang="es-ES" sz="31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s-ES" sz="3400" dirty="0" smtClean="0"/>
          </a:p>
          <a:p>
            <a:endParaRPr lang="es-ES" dirty="0"/>
          </a:p>
        </p:txBody>
      </p:sp>
      <p:pic>
        <p:nvPicPr>
          <p:cNvPr id="4" name="Irudi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4" y="6248400"/>
            <a:ext cx="2381086" cy="609600"/>
          </a:xfrm>
          <a:prstGeom prst="rect">
            <a:avLst/>
          </a:prstGeom>
        </p:spPr>
      </p:pic>
      <p:sp>
        <p:nvSpPr>
          <p:cNvPr id="5" name="Diapositibaren zenbakiaren leku-mark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156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rudia 1"/>
          <p:cNvPicPr/>
          <p:nvPr/>
        </p:nvPicPr>
        <p:blipFill>
          <a:blip r:embed="rId2"/>
          <a:stretch>
            <a:fillRect/>
          </a:stretch>
        </p:blipFill>
        <p:spPr>
          <a:xfrm>
            <a:off x="971600" y="188640"/>
            <a:ext cx="7416824" cy="5976664"/>
          </a:xfrm>
          <a:prstGeom prst="rect">
            <a:avLst/>
          </a:prstGeom>
        </p:spPr>
      </p:pic>
      <p:pic>
        <p:nvPicPr>
          <p:cNvPr id="3" name="Irudi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4" y="6248400"/>
            <a:ext cx="2381086" cy="609600"/>
          </a:xfrm>
          <a:prstGeom prst="rect">
            <a:avLst/>
          </a:prstGeom>
        </p:spPr>
      </p:pic>
      <p:sp>
        <p:nvSpPr>
          <p:cNvPr id="4" name="Diapositibaren zenbakiaren leku-mark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930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980728"/>
          </a:xfrm>
        </p:spPr>
        <p:txBody>
          <a:bodyPr/>
          <a:lstStyle/>
          <a:p>
            <a:r>
              <a:rPr lang="es-ES" sz="3200" b="1" dirty="0" smtClean="0">
                <a:solidFill>
                  <a:schemeClr val="tx2"/>
                </a:solidFill>
              </a:rPr>
              <a:t>www.drogomedia.com</a:t>
            </a:r>
            <a:endParaRPr lang="es-ES" sz="3200" b="1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627" y="946478"/>
            <a:ext cx="6627401" cy="53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rudi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4" y="6248400"/>
            <a:ext cx="2381086" cy="609600"/>
          </a:xfrm>
          <a:prstGeom prst="rect">
            <a:avLst/>
          </a:prstGeom>
        </p:spPr>
      </p:pic>
      <p:sp>
        <p:nvSpPr>
          <p:cNvPr id="3" name="Diapositibaren zenbakiaren leku-mark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931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ulua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u-ES" b="1" dirty="0" err="1" smtClean="0">
                <a:solidFill>
                  <a:schemeClr val="accent1"/>
                </a:solidFill>
              </a:rPr>
              <a:t>Convocatoria</a:t>
            </a:r>
            <a:r>
              <a:rPr lang="eu-ES" b="1" dirty="0" smtClean="0">
                <a:solidFill>
                  <a:schemeClr val="accent1"/>
                </a:solidFill>
              </a:rPr>
              <a:t> de </a:t>
            </a:r>
            <a:r>
              <a:rPr lang="eu-ES" b="1" dirty="0" err="1" smtClean="0">
                <a:solidFill>
                  <a:schemeClr val="accent1"/>
                </a:solidFill>
              </a:rPr>
              <a:t>subvenciones</a:t>
            </a:r>
            <a:endParaRPr lang="es-ES" b="1" dirty="0">
              <a:solidFill>
                <a:schemeClr val="accent1"/>
              </a:solidFill>
            </a:endParaRPr>
          </a:p>
        </p:txBody>
      </p:sp>
      <p:sp>
        <p:nvSpPr>
          <p:cNvPr id="3" name="Edukiaren leku-mark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dirty="0" smtClean="0"/>
              <a:t>La convocatoria</a:t>
            </a:r>
            <a:r>
              <a:rPr lang="es-ES" sz="2000" dirty="0"/>
              <a:t>, dotada </a:t>
            </a:r>
            <a:r>
              <a:rPr lang="es-ES" sz="2000" dirty="0" smtClean="0"/>
              <a:t>en 2021 con </a:t>
            </a:r>
            <a:r>
              <a:rPr lang="es-ES" sz="2000" dirty="0"/>
              <a:t>un importe de</a:t>
            </a:r>
            <a:r>
              <a:rPr lang="es-ES" sz="2000" b="1" dirty="0"/>
              <a:t> </a:t>
            </a:r>
            <a:r>
              <a:rPr lang="es-ES" sz="2000" b="1" dirty="0" smtClean="0"/>
              <a:t>2.854.400</a:t>
            </a:r>
            <a:r>
              <a:rPr lang="es-ES" sz="2000" dirty="0" smtClean="0"/>
              <a:t>, </a:t>
            </a:r>
            <a:r>
              <a:rPr lang="es-ES" sz="2000" dirty="0"/>
              <a:t>recoge 3 líneas de ayudas</a:t>
            </a:r>
            <a:r>
              <a:rPr lang="es-ES" sz="2000" dirty="0" smtClean="0"/>
              <a:t>:</a:t>
            </a:r>
          </a:p>
          <a:p>
            <a:pPr marL="0" indent="0">
              <a:buNone/>
            </a:pPr>
            <a:endParaRPr lang="es-ES" sz="2000" dirty="0"/>
          </a:p>
          <a:p>
            <a:pPr lvl="0"/>
            <a:r>
              <a:rPr lang="es-ES" sz="2000" dirty="0" smtClean="0"/>
              <a:t>Ayudas </a:t>
            </a:r>
            <a:r>
              <a:rPr lang="es-ES" sz="2000" dirty="0"/>
              <a:t>para la creación y el mantenimiento de equipos técnicos de prevención de las adicciones. </a:t>
            </a:r>
            <a:r>
              <a:rPr lang="es-ES" sz="2000" dirty="0" smtClean="0"/>
              <a:t>Beneficiarias</a:t>
            </a:r>
            <a:r>
              <a:rPr lang="es-ES" sz="2000" dirty="0"/>
              <a:t>: las entidades locales. La </a:t>
            </a:r>
            <a:r>
              <a:rPr lang="es-ES" sz="2000" dirty="0" smtClean="0"/>
              <a:t>dotación </a:t>
            </a:r>
            <a:r>
              <a:rPr lang="es-ES" sz="2000" dirty="0"/>
              <a:t>es de </a:t>
            </a:r>
            <a:r>
              <a:rPr lang="es-ES" sz="2000" b="1" dirty="0"/>
              <a:t>1.174.135 euros.</a:t>
            </a:r>
            <a:endParaRPr lang="es-ES" sz="2000" dirty="0"/>
          </a:p>
          <a:p>
            <a:pPr lvl="0"/>
            <a:r>
              <a:rPr lang="es-ES" sz="2000" dirty="0" smtClean="0"/>
              <a:t>Ayudas </a:t>
            </a:r>
            <a:r>
              <a:rPr lang="es-ES" sz="2000" dirty="0"/>
              <a:t>para el desarrollo de programas de prevención comunitaria de las adicciones y de promoción de conductas saludables en este ámbito de actuación. Beneficiarias: las entidades locales. </a:t>
            </a:r>
            <a:r>
              <a:rPr lang="es-ES" sz="2000" dirty="0" smtClean="0"/>
              <a:t>Dotación: </a:t>
            </a:r>
            <a:r>
              <a:rPr lang="es-ES" sz="2000" b="1" dirty="0"/>
              <a:t>561.765 euros</a:t>
            </a:r>
            <a:endParaRPr lang="es-ES" sz="2000" dirty="0"/>
          </a:p>
          <a:p>
            <a:pPr lvl="0"/>
            <a:r>
              <a:rPr lang="es-ES" sz="2000" dirty="0" smtClean="0"/>
              <a:t>Ayudas </a:t>
            </a:r>
            <a:r>
              <a:rPr lang="es-ES" sz="2000" dirty="0"/>
              <a:t>para la realización de proyectos de prevención y reducción de riesgos y daños y de promoción de conductas saludables. Beneficiarias: las entidades de iniciativa social sin ánimo de lucro. </a:t>
            </a:r>
            <a:r>
              <a:rPr lang="es-ES" sz="2000" dirty="0" smtClean="0"/>
              <a:t>Partida: </a:t>
            </a:r>
            <a:r>
              <a:rPr lang="es-ES" sz="2000" b="1" dirty="0" smtClean="0"/>
              <a:t>1.118.500 </a:t>
            </a:r>
            <a:r>
              <a:rPr lang="es-ES" sz="2000" b="1" dirty="0"/>
              <a:t>euros</a:t>
            </a:r>
            <a:r>
              <a:rPr lang="es-ES" sz="2000" dirty="0" smtClean="0"/>
              <a:t>.</a:t>
            </a:r>
          </a:p>
          <a:p>
            <a:pPr marL="0" indent="0">
              <a:buNone/>
            </a:pPr>
            <a:endParaRPr lang="es-ES" sz="1600" dirty="0" smtClean="0"/>
          </a:p>
          <a:p>
            <a:pPr marL="0" indent="0">
              <a:buNone/>
            </a:pPr>
            <a:endParaRPr lang="es-ES" sz="1600" dirty="0"/>
          </a:p>
          <a:p>
            <a:endParaRPr lang="es-ES" sz="1600" dirty="0"/>
          </a:p>
        </p:txBody>
      </p:sp>
      <p:sp>
        <p:nvSpPr>
          <p:cNvPr id="4" name="Diapositibaren zenbakiaren leku-mark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16</a:t>
            </a:fld>
            <a:endParaRPr lang="es-ES"/>
          </a:p>
        </p:txBody>
      </p:sp>
      <p:pic>
        <p:nvPicPr>
          <p:cNvPr id="5" name="Irudi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88" y="6234085"/>
            <a:ext cx="2383743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19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Autofit/>
          </a:bodyPr>
          <a:lstStyle/>
          <a:p>
            <a:r>
              <a:rPr lang="es-ES" sz="3000" b="1" dirty="0" smtClean="0">
                <a:solidFill>
                  <a:schemeClr val="tx2"/>
                </a:solidFill>
              </a:rPr>
              <a:t>Ley 1/2016: áreas principales</a:t>
            </a:r>
            <a:endParaRPr lang="es-ES" sz="3000" b="1" dirty="0">
              <a:solidFill>
                <a:schemeClr val="tx2"/>
              </a:solidFill>
            </a:endParaRPr>
          </a:p>
        </p:txBody>
      </p:sp>
      <p:sp>
        <p:nvSpPr>
          <p:cNvPr id="4" name="Diapositibaren zenbakiaren leku-mark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17</a:t>
            </a:fld>
            <a:endParaRPr lang="es-ES"/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539552" y="1421904"/>
            <a:ext cx="7848872" cy="465554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lvl="2" indent="-457200"/>
            <a:r>
              <a:rPr lang="es-ES" sz="4200" dirty="0" smtClean="0"/>
              <a:t>Promoción de salud y prevención</a:t>
            </a:r>
            <a:r>
              <a:rPr lang="es-ES" sz="2800" dirty="0" smtClean="0"/>
              <a:t>.</a:t>
            </a:r>
          </a:p>
          <a:p>
            <a:pPr marL="1257300" lvl="2" indent="-457200"/>
            <a:endParaRPr lang="es-ES" sz="2800" dirty="0" smtClean="0"/>
          </a:p>
          <a:p>
            <a:pPr marL="1257300" lvl="2" indent="-457200"/>
            <a:r>
              <a:rPr lang="es-ES" sz="2800" dirty="0" smtClean="0">
                <a:solidFill>
                  <a:schemeClr val="accent1"/>
                </a:solidFill>
              </a:rPr>
              <a:t>Reducción de la oferta.</a:t>
            </a:r>
          </a:p>
          <a:p>
            <a:pPr marL="1257300" lvl="2" indent="-457200"/>
            <a:endParaRPr lang="es-ES" sz="2800" dirty="0" smtClean="0">
              <a:solidFill>
                <a:schemeClr val="accent1"/>
              </a:solidFill>
            </a:endParaRPr>
          </a:p>
          <a:p>
            <a:pPr marL="1257300" lvl="2" indent="-457200"/>
            <a:r>
              <a:rPr lang="es-ES" sz="2800" dirty="0" smtClean="0"/>
              <a:t>Inclusión social y asistencia sanitaria y </a:t>
            </a:r>
            <a:r>
              <a:rPr lang="es-ES" sz="2800" dirty="0" err="1" smtClean="0"/>
              <a:t>sociosanitaria</a:t>
            </a:r>
            <a:r>
              <a:rPr lang="es-ES" sz="2800" dirty="0" smtClean="0"/>
              <a:t>.</a:t>
            </a:r>
          </a:p>
          <a:p>
            <a:pPr marL="1257300" lvl="2" indent="-457200"/>
            <a:endParaRPr lang="es-ES" sz="2800" dirty="0" smtClean="0"/>
          </a:p>
          <a:p>
            <a:pPr marL="1257300" lvl="2" indent="-457200"/>
            <a:r>
              <a:rPr lang="es-ES" sz="2800" dirty="0" smtClean="0">
                <a:solidFill>
                  <a:schemeClr val="accent1"/>
                </a:solidFill>
              </a:rPr>
              <a:t>Desarrollo y gestión del conocimiento. </a:t>
            </a:r>
          </a:p>
          <a:p>
            <a:pPr marL="1257300" lvl="2" indent="-457200"/>
            <a:endParaRPr lang="es-ES" sz="2800" dirty="0" smtClean="0">
              <a:solidFill>
                <a:schemeClr val="accent1"/>
              </a:solidFill>
            </a:endParaRPr>
          </a:p>
          <a:p>
            <a:pPr marL="1257300" lvl="2" indent="-457200"/>
            <a:r>
              <a:rPr lang="eu-ES" sz="2800" dirty="0" err="1" smtClean="0"/>
              <a:t>Organización</a:t>
            </a:r>
            <a:r>
              <a:rPr lang="eu-ES" sz="2800" dirty="0" smtClean="0"/>
              <a:t> </a:t>
            </a:r>
            <a:r>
              <a:rPr lang="eu-ES" sz="2800" dirty="0" err="1" smtClean="0"/>
              <a:t>institucional</a:t>
            </a:r>
            <a:r>
              <a:rPr lang="eu-ES" sz="2800" dirty="0" smtClean="0"/>
              <a:t> y </a:t>
            </a:r>
            <a:r>
              <a:rPr lang="eu-ES" sz="2800" dirty="0" err="1" smtClean="0"/>
              <a:t>distribución</a:t>
            </a:r>
            <a:r>
              <a:rPr lang="eu-ES" sz="2800" dirty="0" smtClean="0"/>
              <a:t> </a:t>
            </a:r>
            <a:r>
              <a:rPr lang="eu-ES" sz="2800" dirty="0" err="1" smtClean="0"/>
              <a:t>competencial</a:t>
            </a:r>
            <a:r>
              <a:rPr lang="eu-ES" sz="2800" dirty="0" smtClean="0"/>
              <a:t>.</a:t>
            </a:r>
          </a:p>
          <a:p>
            <a:pPr marL="1257300" lvl="2" indent="-457200"/>
            <a:endParaRPr lang="eu-ES" sz="2800" dirty="0" smtClean="0"/>
          </a:p>
          <a:p>
            <a:pPr marL="1257300" lvl="2" indent="-457200"/>
            <a:r>
              <a:rPr lang="eu-ES" sz="2800" dirty="0" err="1" smtClean="0">
                <a:solidFill>
                  <a:schemeClr val="accent1"/>
                </a:solidFill>
              </a:rPr>
              <a:t>Infracciones</a:t>
            </a:r>
            <a:r>
              <a:rPr lang="eu-ES" sz="2800" dirty="0" smtClean="0">
                <a:solidFill>
                  <a:schemeClr val="accent1"/>
                </a:solidFill>
              </a:rPr>
              <a:t> y </a:t>
            </a:r>
            <a:r>
              <a:rPr lang="eu-ES" sz="2800" dirty="0" err="1" smtClean="0">
                <a:solidFill>
                  <a:schemeClr val="accent1"/>
                </a:solidFill>
              </a:rPr>
              <a:t>sanciones</a:t>
            </a:r>
            <a:r>
              <a:rPr lang="eu-ES" sz="2800" dirty="0" smtClean="0">
                <a:solidFill>
                  <a:schemeClr val="accent1"/>
                </a:solidFill>
              </a:rPr>
              <a:t>.</a:t>
            </a:r>
          </a:p>
          <a:p>
            <a:pPr marL="1257300" lvl="2" indent="-457200"/>
            <a:endParaRPr lang="es-ES" sz="2000" dirty="0" smtClean="0">
              <a:solidFill>
                <a:schemeClr val="accent1"/>
              </a:solidFill>
            </a:endParaRPr>
          </a:p>
          <a:p>
            <a:pPr marL="1257300" lvl="2" indent="-457200"/>
            <a:endParaRPr lang="es-ES" sz="31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400" dirty="0" smtClean="0"/>
          </a:p>
          <a:p>
            <a:endParaRPr lang="es-ES" dirty="0"/>
          </a:p>
        </p:txBody>
      </p:sp>
      <p:pic>
        <p:nvPicPr>
          <p:cNvPr id="3" name="Irudi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34085"/>
            <a:ext cx="2383743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2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643209405"/>
              </p:ext>
            </p:extLst>
          </p:nvPr>
        </p:nvGraphicFramePr>
        <p:xfrm>
          <a:off x="755576" y="404664"/>
          <a:ext cx="8064896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rudia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74" y="6248400"/>
            <a:ext cx="2381086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2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Autofit/>
          </a:bodyPr>
          <a:lstStyle/>
          <a:p>
            <a:r>
              <a:rPr lang="es-ES" sz="3000" b="1" dirty="0" smtClean="0">
                <a:solidFill>
                  <a:schemeClr val="tx2"/>
                </a:solidFill>
              </a:rPr>
              <a:t>Título I de la Ley 1/2016: prevención </a:t>
            </a:r>
            <a:endParaRPr lang="es-ES" sz="3000" b="1" dirty="0">
              <a:solidFill>
                <a:schemeClr val="tx2"/>
              </a:solidFill>
            </a:endParaRPr>
          </a:p>
        </p:txBody>
      </p:sp>
      <p:sp>
        <p:nvSpPr>
          <p:cNvPr id="4" name="Diapositibaren zenbakiaren leku-mark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19</a:t>
            </a:fld>
            <a:endParaRPr lang="es-ES"/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539552" y="1421904"/>
            <a:ext cx="7848872" cy="465554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lvl="2" indent="-457200"/>
            <a:endParaRPr lang="es-ES" sz="2000" dirty="0" smtClean="0">
              <a:solidFill>
                <a:schemeClr val="accent1"/>
              </a:solidFill>
            </a:endParaRPr>
          </a:p>
          <a:p>
            <a:pPr marL="1257300" lvl="2" indent="-457200"/>
            <a:endParaRPr lang="es-ES" sz="31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400" dirty="0" smtClean="0"/>
          </a:p>
          <a:p>
            <a:endParaRPr lang="es-ES" dirty="0"/>
          </a:p>
        </p:txBody>
      </p:sp>
      <p:sp>
        <p:nvSpPr>
          <p:cNvPr id="7" name="Laukizuzena 6"/>
          <p:cNvSpPr/>
          <p:nvPr/>
        </p:nvSpPr>
        <p:spPr>
          <a:xfrm>
            <a:off x="179512" y="1628800"/>
            <a:ext cx="3600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/>
              <a:t>Cuestión de Salud Pública</a:t>
            </a:r>
          </a:p>
          <a:p>
            <a:endParaRPr lang="es-ES" sz="2400" dirty="0">
              <a:solidFill>
                <a:srgbClr val="C00000"/>
              </a:solidFill>
            </a:endParaRPr>
          </a:p>
          <a:p>
            <a:r>
              <a:rPr lang="es-ES" sz="2400" dirty="0">
                <a:solidFill>
                  <a:srgbClr val="C00000"/>
                </a:solidFill>
              </a:rPr>
              <a:t>Área de actuación preferente y prioritaria</a:t>
            </a:r>
          </a:p>
          <a:p>
            <a:endParaRPr lang="es-ES" sz="2400" dirty="0"/>
          </a:p>
          <a:p>
            <a:r>
              <a:rPr lang="es-ES" sz="2400" dirty="0"/>
              <a:t>Educación para la salud</a:t>
            </a:r>
          </a:p>
          <a:p>
            <a:endParaRPr lang="es-ES" sz="2400" dirty="0"/>
          </a:p>
          <a:p>
            <a:r>
              <a:rPr lang="es-ES" sz="2400" dirty="0">
                <a:solidFill>
                  <a:srgbClr val="0070C0"/>
                </a:solidFill>
              </a:rPr>
              <a:t>Promoción de estilos de vida saludable</a:t>
            </a:r>
          </a:p>
        </p:txBody>
      </p:sp>
      <p:sp>
        <p:nvSpPr>
          <p:cNvPr id="9" name="Laukizuzena 8"/>
          <p:cNvSpPr/>
          <p:nvPr/>
        </p:nvSpPr>
        <p:spPr>
          <a:xfrm>
            <a:off x="4644008" y="1143001"/>
            <a:ext cx="424847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0070C0"/>
                </a:solidFill>
              </a:rPr>
              <a:t>Ámbitos </a:t>
            </a:r>
            <a:r>
              <a:rPr lang="es-ES" sz="3200" b="1" dirty="0">
                <a:solidFill>
                  <a:srgbClr val="0070C0"/>
                </a:solidFill>
              </a:rPr>
              <a:t>de prevención</a:t>
            </a:r>
          </a:p>
          <a:p>
            <a:pPr algn="ctr"/>
            <a:endParaRPr lang="es-ES" sz="2400" b="1" dirty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/>
              <a:t>familiar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/>
              <a:t>comunitario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 smtClean="0"/>
              <a:t>Educativo</a:t>
            </a:r>
          </a:p>
          <a:p>
            <a:endParaRPr lang="es-E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políticas sociales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salud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medio laboral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medios de comunicación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deporte y ocio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medio ambiente y urbanístico,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justicia, ámbito penitenciario y seguridad. </a:t>
            </a:r>
          </a:p>
        </p:txBody>
      </p:sp>
      <p:pic>
        <p:nvPicPr>
          <p:cNvPr id="10" name="Irudi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84342"/>
            <a:ext cx="2383743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7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-99392"/>
            <a:ext cx="8229600" cy="1143000"/>
          </a:xfrm>
        </p:spPr>
        <p:txBody>
          <a:bodyPr>
            <a:normAutofit/>
          </a:bodyPr>
          <a:lstStyle/>
          <a:p>
            <a:r>
              <a:rPr lang="es-ES" sz="3800" b="1" dirty="0" smtClean="0">
                <a:solidFill>
                  <a:schemeClr val="tx2"/>
                </a:solidFill>
              </a:rPr>
              <a:t>Unas pinceladas de contexto</a:t>
            </a:r>
            <a:endParaRPr lang="es-ES" sz="3800" b="1" dirty="0">
              <a:solidFill>
                <a:schemeClr val="tx2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59598"/>
          </a:xfrm>
        </p:spPr>
        <p:txBody>
          <a:bodyPr>
            <a:normAutofit fontScale="92500" lnSpcReduction="20000"/>
          </a:bodyPr>
          <a:lstStyle/>
          <a:p>
            <a:r>
              <a:rPr lang="eu-ES" sz="2800" dirty="0" err="1" smtClean="0">
                <a:solidFill>
                  <a:srgbClr val="0070C0"/>
                </a:solidFill>
              </a:rPr>
              <a:t>Fenómeno</a:t>
            </a:r>
            <a:r>
              <a:rPr lang="eu-ES" sz="2800" dirty="0" smtClean="0">
                <a:solidFill>
                  <a:srgbClr val="0070C0"/>
                </a:solidFill>
              </a:rPr>
              <a:t> </a:t>
            </a:r>
            <a:r>
              <a:rPr lang="eu-ES" sz="2800" dirty="0" err="1" smtClean="0">
                <a:solidFill>
                  <a:srgbClr val="0070C0"/>
                </a:solidFill>
              </a:rPr>
              <a:t>en</a:t>
            </a:r>
            <a:r>
              <a:rPr lang="eu-ES" sz="2800" dirty="0" smtClean="0">
                <a:solidFill>
                  <a:srgbClr val="0070C0"/>
                </a:solidFill>
              </a:rPr>
              <a:t> </a:t>
            </a:r>
            <a:r>
              <a:rPr lang="eu-ES" sz="2800" dirty="0" err="1" smtClean="0">
                <a:solidFill>
                  <a:srgbClr val="0070C0"/>
                </a:solidFill>
              </a:rPr>
              <a:t>continua</a:t>
            </a:r>
            <a:r>
              <a:rPr lang="eu-ES" sz="2800" dirty="0" smtClean="0">
                <a:solidFill>
                  <a:srgbClr val="0070C0"/>
                </a:solidFill>
              </a:rPr>
              <a:t> </a:t>
            </a:r>
            <a:r>
              <a:rPr lang="eu-ES" sz="2800" dirty="0" err="1" smtClean="0">
                <a:solidFill>
                  <a:srgbClr val="0070C0"/>
                </a:solidFill>
              </a:rPr>
              <a:t>transformación</a:t>
            </a:r>
            <a:endParaRPr lang="es-ES" sz="2800" dirty="0" smtClean="0">
              <a:solidFill>
                <a:srgbClr val="0070C0"/>
              </a:solidFill>
            </a:endParaRPr>
          </a:p>
          <a:p>
            <a:r>
              <a:rPr lang="es-ES" sz="2800" dirty="0" smtClean="0"/>
              <a:t>Las </a:t>
            </a:r>
            <a:r>
              <a:rPr lang="es-ES" sz="2800" dirty="0"/>
              <a:t>sustancias </a:t>
            </a:r>
            <a:r>
              <a:rPr lang="es-ES" sz="2800" dirty="0" smtClean="0"/>
              <a:t>legales son las más consumidas</a:t>
            </a:r>
            <a:endParaRPr lang="es-ES" sz="2800" dirty="0"/>
          </a:p>
          <a:p>
            <a:r>
              <a:rPr lang="es-ES" sz="2800" dirty="0">
                <a:solidFill>
                  <a:schemeClr val="accent1"/>
                </a:solidFill>
              </a:rPr>
              <a:t>Descenso </a:t>
            </a:r>
            <a:r>
              <a:rPr lang="es-ES" sz="2800" dirty="0" smtClean="0">
                <a:solidFill>
                  <a:schemeClr val="accent1"/>
                </a:solidFill>
              </a:rPr>
              <a:t>en las tasas de </a:t>
            </a:r>
            <a:r>
              <a:rPr lang="es-ES" sz="2800" dirty="0">
                <a:solidFill>
                  <a:schemeClr val="accent1"/>
                </a:solidFill>
              </a:rPr>
              <a:t>consumo de drogas ilegales</a:t>
            </a:r>
          </a:p>
          <a:p>
            <a:r>
              <a:rPr lang="es-ES" sz="2800" dirty="0" smtClean="0"/>
              <a:t>Emergen nuevas problemáticas (e-</a:t>
            </a:r>
            <a:r>
              <a:rPr lang="es-ES" sz="2800" dirty="0" err="1" smtClean="0"/>
              <a:t>cigs</a:t>
            </a:r>
            <a:r>
              <a:rPr lang="es-ES" sz="2800" dirty="0" smtClean="0"/>
              <a:t>, </a:t>
            </a:r>
            <a:r>
              <a:rPr lang="es-ES" sz="2800" dirty="0" err="1" smtClean="0"/>
              <a:t>iquos</a:t>
            </a:r>
            <a:r>
              <a:rPr lang="es-ES" sz="2800" dirty="0" smtClean="0"/>
              <a:t>, ad. sin sustancia, nuevas sustancias psicoactivas…)</a:t>
            </a:r>
          </a:p>
          <a:p>
            <a:r>
              <a:rPr lang="es-ES" sz="2800" dirty="0" smtClean="0">
                <a:solidFill>
                  <a:schemeClr val="accent1"/>
                </a:solidFill>
              </a:rPr>
              <a:t>La necesaria perspectiva de género: los hombres, más prevalencia de consumo, excepto en el caso de los psicofármacos</a:t>
            </a:r>
          </a:p>
          <a:p>
            <a:r>
              <a:rPr lang="es-ES" sz="2800" dirty="0" smtClean="0"/>
              <a:t>Crece el </a:t>
            </a:r>
            <a:r>
              <a:rPr lang="es-ES" sz="2800" dirty="0"/>
              <a:t>número de sustancias adictivas disponibles en el </a:t>
            </a:r>
            <a:r>
              <a:rPr lang="es-ES" sz="2800" dirty="0" smtClean="0"/>
              <a:t>mercado</a:t>
            </a:r>
          </a:p>
          <a:p>
            <a:r>
              <a:rPr lang="es-ES" sz="2800" dirty="0" smtClean="0">
                <a:solidFill>
                  <a:srgbClr val="0070C0"/>
                </a:solidFill>
              </a:rPr>
              <a:t>En cuanto a los comportamientos de consumo</a:t>
            </a:r>
          </a:p>
          <a:p>
            <a:pPr lvl="1"/>
            <a:r>
              <a:rPr lang="es-ES" sz="1800" dirty="0" smtClean="0">
                <a:solidFill>
                  <a:srgbClr val="0070C0"/>
                </a:solidFill>
              </a:rPr>
              <a:t>Mayor variedad en los perfiles, contextos y percepciones</a:t>
            </a:r>
          </a:p>
          <a:p>
            <a:pPr lvl="1"/>
            <a:r>
              <a:rPr lang="es-ES" sz="1800" dirty="0" smtClean="0">
                <a:solidFill>
                  <a:srgbClr val="0070C0"/>
                </a:solidFill>
              </a:rPr>
              <a:t>Incremento del consumo ligado al ocio y del </a:t>
            </a:r>
            <a:r>
              <a:rPr lang="es-ES" sz="1800" dirty="0" err="1" smtClean="0">
                <a:solidFill>
                  <a:srgbClr val="0070C0"/>
                </a:solidFill>
              </a:rPr>
              <a:t>policonsumo</a:t>
            </a:r>
            <a:endParaRPr lang="es-ES" sz="1800" dirty="0" smtClean="0">
              <a:solidFill>
                <a:srgbClr val="0070C0"/>
              </a:solidFill>
            </a:endParaRPr>
          </a:p>
          <a:p>
            <a:pPr lvl="1"/>
            <a:r>
              <a:rPr lang="es-ES" sz="1800" dirty="0" smtClean="0">
                <a:solidFill>
                  <a:srgbClr val="0070C0"/>
                </a:solidFill>
              </a:rPr>
              <a:t>Consumo experimental más allá de la juventud</a:t>
            </a:r>
          </a:p>
          <a:p>
            <a:endParaRPr lang="es-ES" sz="2800" dirty="0"/>
          </a:p>
        </p:txBody>
      </p:sp>
      <p:pic>
        <p:nvPicPr>
          <p:cNvPr id="4" name="Irudi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4" y="6248400"/>
            <a:ext cx="2381086" cy="609600"/>
          </a:xfrm>
          <a:prstGeom prst="rect">
            <a:avLst/>
          </a:prstGeom>
        </p:spPr>
      </p:pic>
      <p:sp>
        <p:nvSpPr>
          <p:cNvPr id="5" name="Diapositibaren zenbakiaren leku-mark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2</a:t>
            </a:fld>
            <a:endParaRPr lang="es-ES"/>
          </a:p>
        </p:txBody>
      </p:sp>
      <p:pic>
        <p:nvPicPr>
          <p:cNvPr id="6" name="Irudi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1" y="-1"/>
            <a:ext cx="1691680" cy="93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5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1468" y="93505"/>
            <a:ext cx="8229600" cy="778098"/>
          </a:xfrm>
        </p:spPr>
        <p:txBody>
          <a:bodyPr>
            <a:normAutofit/>
          </a:bodyPr>
          <a:lstStyle/>
          <a:p>
            <a:r>
              <a:rPr lang="es-ES" sz="3200" b="1" dirty="0" smtClean="0">
                <a:solidFill>
                  <a:schemeClr val="tx2"/>
                </a:solidFill>
              </a:rPr>
              <a:t>Debate social</a:t>
            </a:r>
            <a:endParaRPr lang="es-ES" sz="3200" b="1" dirty="0">
              <a:solidFill>
                <a:schemeClr val="tx2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3456384" cy="224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1116430"/>
            <a:ext cx="3378781" cy="231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171" y="3834011"/>
            <a:ext cx="4032448" cy="2749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916832"/>
            <a:ext cx="3277816" cy="224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rudi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74" y="6248400"/>
            <a:ext cx="2381086" cy="609600"/>
          </a:xfrm>
          <a:prstGeom prst="rect">
            <a:avLst/>
          </a:prstGeom>
        </p:spPr>
      </p:pic>
      <p:sp>
        <p:nvSpPr>
          <p:cNvPr id="3" name="Diapositibaren zenbakiaren leku-mark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497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199" y="26021"/>
            <a:ext cx="8229600" cy="882352"/>
          </a:xfrm>
        </p:spPr>
        <p:txBody>
          <a:bodyPr>
            <a:normAutofit/>
          </a:bodyPr>
          <a:lstStyle/>
          <a:p>
            <a:r>
              <a:rPr lang="eu-ES" sz="3600" b="1" dirty="0" smtClean="0">
                <a:solidFill>
                  <a:schemeClr val="tx2"/>
                </a:solidFill>
              </a:rPr>
              <a:t>Plan de Adicciones de Euskadi</a:t>
            </a:r>
            <a:endParaRPr lang="es-ES" sz="3600" b="1" dirty="0">
              <a:solidFill>
                <a:schemeClr val="tx2"/>
              </a:solidFill>
            </a:endParaRPr>
          </a:p>
        </p:txBody>
      </p:sp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259632"/>
            <a:ext cx="5184576" cy="5337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rudi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3591217"/>
            <a:ext cx="1214848" cy="1637030"/>
          </a:xfrm>
          <a:prstGeom prst="rect">
            <a:avLst/>
          </a:prstGeom>
        </p:spPr>
      </p:pic>
      <p:pic>
        <p:nvPicPr>
          <p:cNvPr id="7" name="Irudi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1261" y="3501008"/>
            <a:ext cx="1516814" cy="1727239"/>
          </a:xfrm>
          <a:prstGeom prst="rect">
            <a:avLst/>
          </a:prstGeom>
        </p:spPr>
      </p:pic>
      <p:pic>
        <p:nvPicPr>
          <p:cNvPr id="8" name="Irudi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74" y="6248400"/>
            <a:ext cx="2381086" cy="609600"/>
          </a:xfrm>
          <a:prstGeom prst="rect">
            <a:avLst/>
          </a:prstGeom>
        </p:spPr>
      </p:pic>
      <p:sp>
        <p:nvSpPr>
          <p:cNvPr id="3" name="Diapositibaren zenbakiaren leku-mark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887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8181" y="0"/>
            <a:ext cx="8229600" cy="1143000"/>
          </a:xfrm>
        </p:spPr>
        <p:txBody>
          <a:bodyPr>
            <a:normAutofit/>
          </a:bodyPr>
          <a:lstStyle/>
          <a:p>
            <a:r>
              <a:rPr lang="es-ES" sz="3600" b="1" dirty="0" smtClean="0">
                <a:solidFill>
                  <a:schemeClr val="tx2"/>
                </a:solidFill>
              </a:rPr>
              <a:t>Ejes prioritarios VII Plan de Adicciones</a:t>
            </a:r>
            <a:endParaRPr lang="es-ES" sz="3600" b="1" dirty="0">
              <a:solidFill>
                <a:schemeClr val="tx2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33373" y="1556792"/>
            <a:ext cx="7859216" cy="4525963"/>
          </a:xfrm>
        </p:spPr>
        <p:txBody>
          <a:bodyPr>
            <a:normAutofit fontScale="25000" lnSpcReduction="20000"/>
          </a:bodyPr>
          <a:lstStyle/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s-ES" sz="9600" b="1" dirty="0" smtClean="0"/>
              <a:t>1</a:t>
            </a:r>
            <a:r>
              <a:rPr lang="es-ES" sz="9600" b="1" dirty="0"/>
              <a:t>, PREVENCIÓN Y PROMOCION DE LA </a:t>
            </a:r>
            <a:r>
              <a:rPr lang="es-ES" sz="9600" b="1" dirty="0" smtClean="0"/>
              <a:t>SALUD.</a:t>
            </a:r>
            <a:r>
              <a:rPr lang="es-ES" sz="9600" dirty="0" smtClean="0"/>
              <a:t> </a:t>
            </a:r>
            <a:r>
              <a:rPr lang="es-ES" sz="9600" dirty="0"/>
              <a:t>I</a:t>
            </a:r>
            <a:r>
              <a:rPr lang="es-ES" sz="9600" dirty="0" smtClean="0"/>
              <a:t>mpulsar </a:t>
            </a:r>
            <a:r>
              <a:rPr lang="es-ES" sz="9600" dirty="0"/>
              <a:t>la promoción de la salud y fomentar entornos, actitudes y estilos de vida saludables. Y a su </a:t>
            </a:r>
            <a:r>
              <a:rPr lang="es-ES" sz="9600" dirty="0" smtClean="0"/>
              <a:t>vez, </a:t>
            </a:r>
            <a:r>
              <a:rPr lang="es-ES" sz="9600" dirty="0"/>
              <a:t>potenciar los factores de protección, reducir la incidencia y la prevalencia de las adicciones y minimizar los factores y conductas de riesgo precursoras de las mismas.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s-ES" sz="5600" b="1" dirty="0" smtClean="0"/>
              <a:t>2</a:t>
            </a:r>
            <a:r>
              <a:rPr lang="es-ES" sz="5600" b="1" dirty="0"/>
              <a:t>, REDUCCIÓN DE LA </a:t>
            </a:r>
            <a:r>
              <a:rPr lang="es-ES" sz="5600" b="1" dirty="0" smtClean="0"/>
              <a:t>OFERTA. </a:t>
            </a:r>
            <a:r>
              <a:rPr lang="es-ES" sz="5600" dirty="0" smtClean="0"/>
              <a:t>Limitar</a:t>
            </a:r>
            <a:r>
              <a:rPr lang="es-ES" sz="5600" b="1" dirty="0" smtClean="0"/>
              <a:t> </a:t>
            </a:r>
            <a:r>
              <a:rPr lang="es-ES" sz="5600" dirty="0" smtClean="0"/>
              <a:t>el </a:t>
            </a:r>
            <a:r>
              <a:rPr lang="es-ES" sz="5600" dirty="0"/>
              <a:t>acceso a sustancias y a actividades susceptibles de generar adicciones, reducir la tolerancia social frente a su consumo e impulsar el cumplimiento eficaz de la normativa vigente.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s-ES" sz="5600" b="1" dirty="0" smtClean="0"/>
              <a:t>3</a:t>
            </a:r>
            <a:r>
              <a:rPr lang="es-ES" sz="5600" b="1" dirty="0"/>
              <a:t>, ASISTENCIA SANITARIA Y SOCIOSANITARIA E INCLUSIÓN </a:t>
            </a:r>
            <a:r>
              <a:rPr lang="es-ES" sz="5600" b="1" dirty="0" smtClean="0"/>
              <a:t>SOCIAL. M</a:t>
            </a:r>
            <a:r>
              <a:rPr lang="es-ES" sz="5600" dirty="0" smtClean="0"/>
              <a:t>inimizar </a:t>
            </a:r>
            <a:r>
              <a:rPr lang="es-ES" sz="5600" dirty="0"/>
              <a:t>los riesgos y daños derivados de las adicciones y de conductas y consumos problemáticos y, a través de la red sanitaria y de servicios sociales de Euskadi, dar respuesta continuada, coordinada y eficaz a las necesidades asistenciales que implica el fenómeno de las adicciones.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s-ES" sz="5600" b="1" dirty="0" smtClean="0"/>
              <a:t>4</a:t>
            </a:r>
            <a:r>
              <a:rPr lang="es-ES" sz="5600" b="1" dirty="0"/>
              <a:t>, GESTIÓN DEL CONOCIMIENTO Y </a:t>
            </a:r>
            <a:r>
              <a:rPr lang="es-ES" sz="5600" b="1" dirty="0" smtClean="0"/>
              <a:t>EVALUACIÓN. A</a:t>
            </a:r>
            <a:r>
              <a:rPr lang="es-ES" sz="5600" dirty="0" smtClean="0"/>
              <a:t>vanzar </a:t>
            </a:r>
            <a:r>
              <a:rPr lang="es-ES" sz="5600" dirty="0"/>
              <a:t>en la investigación,  en la divulgación y en el conocimiento en materia de adicciones, sus causas y efectos, así como en la evaluación de los programas e iniciativas planteados en este ámbito..</a:t>
            </a:r>
          </a:p>
          <a:p>
            <a:pPr algn="just">
              <a:spcBef>
                <a:spcPts val="0"/>
              </a:spcBef>
              <a:spcAft>
                <a:spcPts val="1200"/>
              </a:spcAft>
            </a:pPr>
            <a:r>
              <a:rPr lang="es-ES" sz="5600" b="1" dirty="0" smtClean="0"/>
              <a:t>5</a:t>
            </a:r>
            <a:r>
              <a:rPr lang="es-ES" sz="5600" b="1" dirty="0"/>
              <a:t>, LIDERAZGO Y </a:t>
            </a:r>
            <a:r>
              <a:rPr lang="es-ES" sz="5600" b="1" dirty="0" smtClean="0"/>
              <a:t>COORDINACIÓN</a:t>
            </a:r>
            <a:r>
              <a:rPr lang="es-ES" sz="5600" dirty="0" smtClean="0"/>
              <a:t>. Seguir </a:t>
            </a:r>
            <a:r>
              <a:rPr lang="es-ES" sz="5600" dirty="0"/>
              <a:t>avanzando en un funcionamiento coordinado, cohesionado, eficaz y eficiente del sistema de agentes implicados en el ámbito de las adicciones</a:t>
            </a:r>
          </a:p>
          <a:p>
            <a:pPr algn="just"/>
            <a:endParaRPr lang="es-ES" dirty="0"/>
          </a:p>
        </p:txBody>
      </p:sp>
      <p:pic>
        <p:nvPicPr>
          <p:cNvPr id="4" name="Irudi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4" y="6248400"/>
            <a:ext cx="2381086" cy="609600"/>
          </a:xfrm>
          <a:prstGeom prst="rect">
            <a:avLst/>
          </a:prstGeom>
        </p:spPr>
      </p:pic>
      <p:sp>
        <p:nvSpPr>
          <p:cNvPr id="5" name="Diapositibaren zenbakiaren leku-mark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450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ulua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eu-ES" b="1" dirty="0" err="1" smtClean="0">
                <a:solidFill>
                  <a:srgbClr val="0070C0"/>
                </a:solidFill>
              </a:rPr>
              <a:t>Eje</a:t>
            </a:r>
            <a:r>
              <a:rPr lang="eu-ES" b="1" dirty="0" smtClean="0">
                <a:solidFill>
                  <a:srgbClr val="0070C0"/>
                </a:solidFill>
              </a:rPr>
              <a:t> I del Plan: </a:t>
            </a:r>
            <a:r>
              <a:rPr lang="eu-ES" b="1" dirty="0" err="1" smtClean="0">
                <a:solidFill>
                  <a:srgbClr val="0070C0"/>
                </a:solidFill>
              </a:rPr>
              <a:t>prevención</a:t>
            </a:r>
            <a:r>
              <a:rPr lang="eu-ES" b="1" dirty="0" smtClean="0">
                <a:solidFill>
                  <a:srgbClr val="0070C0"/>
                </a:solidFill>
              </a:rPr>
              <a:t> y </a:t>
            </a:r>
            <a:r>
              <a:rPr lang="eu-ES" b="1" dirty="0" err="1" smtClean="0">
                <a:solidFill>
                  <a:srgbClr val="0070C0"/>
                </a:solidFill>
              </a:rPr>
              <a:t>promoción</a:t>
            </a:r>
            <a:endParaRPr lang="es-ES" b="1" dirty="0">
              <a:solidFill>
                <a:srgbClr val="0070C0"/>
              </a:solidFill>
            </a:endParaRPr>
          </a:p>
        </p:txBody>
      </p:sp>
      <p:sp>
        <p:nvSpPr>
          <p:cNvPr id="3" name="Edukiaren leku-marka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u-ES" dirty="0" err="1" smtClean="0"/>
              <a:t>Capacitar</a:t>
            </a:r>
            <a:r>
              <a:rPr lang="eu-ES" dirty="0" smtClean="0"/>
              <a:t> a </a:t>
            </a:r>
            <a:r>
              <a:rPr lang="eu-ES" dirty="0" err="1" smtClean="0"/>
              <a:t>las</a:t>
            </a:r>
            <a:r>
              <a:rPr lang="eu-ES" dirty="0" smtClean="0"/>
              <a:t> </a:t>
            </a:r>
            <a:r>
              <a:rPr lang="eu-ES" dirty="0" err="1" smtClean="0"/>
              <a:t>personas</a:t>
            </a:r>
            <a:r>
              <a:rPr lang="eu-ES" dirty="0" smtClean="0"/>
              <a:t> para </a:t>
            </a:r>
            <a:r>
              <a:rPr lang="eu-ES" dirty="0" err="1" smtClean="0"/>
              <a:t>ejercer</a:t>
            </a:r>
            <a:r>
              <a:rPr lang="eu-ES" dirty="0" smtClean="0"/>
              <a:t> un </a:t>
            </a:r>
            <a:r>
              <a:rPr lang="eu-ES" dirty="0" err="1" smtClean="0"/>
              <a:t>mayor</a:t>
            </a:r>
            <a:r>
              <a:rPr lang="eu-ES" dirty="0" smtClean="0"/>
              <a:t> </a:t>
            </a:r>
            <a:r>
              <a:rPr lang="eu-ES" dirty="0" err="1" smtClean="0"/>
              <a:t>control</a:t>
            </a:r>
            <a:r>
              <a:rPr lang="eu-ES" dirty="0" smtClean="0"/>
              <a:t> sobre los </a:t>
            </a:r>
            <a:r>
              <a:rPr lang="eu-ES" dirty="0" err="1" smtClean="0"/>
              <a:t>determinantes</a:t>
            </a:r>
            <a:r>
              <a:rPr lang="eu-ES" dirty="0" smtClean="0"/>
              <a:t> de su </a:t>
            </a:r>
            <a:r>
              <a:rPr lang="eu-ES" dirty="0" err="1" smtClean="0"/>
              <a:t>salud</a:t>
            </a:r>
            <a:endParaRPr lang="eu-ES" dirty="0" smtClean="0"/>
          </a:p>
          <a:p>
            <a:r>
              <a:rPr lang="eu-ES" dirty="0" err="1" smtClean="0"/>
              <a:t>Crear</a:t>
            </a:r>
            <a:r>
              <a:rPr lang="eu-ES" dirty="0" smtClean="0"/>
              <a:t> </a:t>
            </a:r>
            <a:r>
              <a:rPr lang="eu-ES" dirty="0" err="1" smtClean="0"/>
              <a:t>entornos</a:t>
            </a:r>
            <a:r>
              <a:rPr lang="eu-ES" dirty="0" smtClean="0"/>
              <a:t> </a:t>
            </a:r>
            <a:r>
              <a:rPr lang="eu-ES" dirty="0" err="1" smtClean="0"/>
              <a:t>que</a:t>
            </a:r>
            <a:r>
              <a:rPr lang="eu-ES" dirty="0" smtClean="0"/>
              <a:t> hagan </a:t>
            </a:r>
            <a:r>
              <a:rPr lang="eu-ES" dirty="0" err="1" smtClean="0"/>
              <a:t>fáciles</a:t>
            </a:r>
            <a:r>
              <a:rPr lang="eu-ES" dirty="0" smtClean="0"/>
              <a:t> </a:t>
            </a:r>
            <a:r>
              <a:rPr lang="eu-ES" dirty="0" err="1" smtClean="0"/>
              <a:t>las</a:t>
            </a:r>
            <a:r>
              <a:rPr lang="eu-ES" dirty="0" smtClean="0"/>
              <a:t> </a:t>
            </a:r>
            <a:r>
              <a:rPr lang="eu-ES" dirty="0" err="1" smtClean="0"/>
              <a:t>opciones</a:t>
            </a:r>
            <a:r>
              <a:rPr lang="eu-ES" dirty="0" smtClean="0"/>
              <a:t> </a:t>
            </a:r>
            <a:r>
              <a:rPr lang="eu-ES" dirty="0" err="1" smtClean="0"/>
              <a:t>saludables</a:t>
            </a:r>
            <a:r>
              <a:rPr lang="eu-ES" dirty="0" smtClean="0"/>
              <a:t> y </a:t>
            </a:r>
            <a:r>
              <a:rPr lang="eu-ES" dirty="0" err="1" smtClean="0"/>
              <a:t>adquirir</a:t>
            </a:r>
            <a:r>
              <a:rPr lang="eu-ES" dirty="0" smtClean="0"/>
              <a:t> </a:t>
            </a:r>
            <a:r>
              <a:rPr lang="eu-ES" dirty="0" err="1" smtClean="0"/>
              <a:t>habilidades</a:t>
            </a:r>
            <a:r>
              <a:rPr lang="eu-ES" dirty="0" smtClean="0"/>
              <a:t> </a:t>
            </a:r>
            <a:r>
              <a:rPr lang="eu-ES" dirty="0" err="1" smtClean="0"/>
              <a:t>que</a:t>
            </a:r>
            <a:r>
              <a:rPr lang="eu-ES" dirty="0" smtClean="0"/>
              <a:t> </a:t>
            </a:r>
            <a:r>
              <a:rPr lang="eu-ES" dirty="0" err="1" smtClean="0"/>
              <a:t>ayuden</a:t>
            </a:r>
            <a:r>
              <a:rPr lang="eu-ES" dirty="0" smtClean="0"/>
              <a:t> a </a:t>
            </a:r>
            <a:r>
              <a:rPr lang="eu-ES" dirty="0" err="1" smtClean="0"/>
              <a:t>reducir</a:t>
            </a:r>
            <a:r>
              <a:rPr lang="eu-ES" dirty="0" smtClean="0"/>
              <a:t> la demanda de </a:t>
            </a:r>
            <a:r>
              <a:rPr lang="eu-ES" dirty="0" err="1" smtClean="0"/>
              <a:t>sustancias</a:t>
            </a:r>
            <a:r>
              <a:rPr lang="eu-ES" dirty="0" smtClean="0"/>
              <a:t> y </a:t>
            </a:r>
            <a:r>
              <a:rPr lang="eu-ES" dirty="0" err="1" smtClean="0"/>
              <a:t>llevar</a:t>
            </a:r>
            <a:r>
              <a:rPr lang="eu-ES" dirty="0" smtClean="0"/>
              <a:t> una </a:t>
            </a:r>
            <a:r>
              <a:rPr lang="eu-ES" dirty="0" err="1" smtClean="0"/>
              <a:t>vida</a:t>
            </a:r>
            <a:r>
              <a:rPr lang="eu-ES" dirty="0" smtClean="0"/>
              <a:t> libre de </a:t>
            </a:r>
            <a:r>
              <a:rPr lang="eu-ES" dirty="0" err="1" smtClean="0"/>
              <a:t>adicciones</a:t>
            </a:r>
            <a:endParaRPr lang="eu-ES" dirty="0" smtClean="0"/>
          </a:p>
          <a:p>
            <a:r>
              <a:rPr lang="eu-ES" dirty="0" err="1" smtClean="0"/>
              <a:t>Potenciar</a:t>
            </a:r>
            <a:r>
              <a:rPr lang="eu-ES" dirty="0" smtClean="0"/>
              <a:t> los </a:t>
            </a:r>
            <a:r>
              <a:rPr lang="eu-ES" dirty="0" err="1" smtClean="0"/>
              <a:t>factores</a:t>
            </a:r>
            <a:r>
              <a:rPr lang="eu-ES" dirty="0" smtClean="0"/>
              <a:t> de </a:t>
            </a:r>
            <a:r>
              <a:rPr lang="eu-ES" dirty="0" err="1" smtClean="0"/>
              <a:t>protección</a:t>
            </a:r>
            <a:endParaRPr lang="eu-ES" dirty="0" smtClean="0"/>
          </a:p>
          <a:p>
            <a:endParaRPr lang="es-ES" dirty="0"/>
          </a:p>
        </p:txBody>
      </p:sp>
      <p:sp>
        <p:nvSpPr>
          <p:cNvPr id="4" name="Edukiaren leku-marka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u-ES" dirty="0" err="1" smtClean="0"/>
              <a:t>Impulsar</a:t>
            </a:r>
            <a:r>
              <a:rPr lang="eu-ES" dirty="0" smtClean="0"/>
              <a:t> </a:t>
            </a:r>
            <a:r>
              <a:rPr lang="eu-ES" dirty="0" err="1" smtClean="0"/>
              <a:t>programas</a:t>
            </a:r>
            <a:r>
              <a:rPr lang="eu-ES" dirty="0" smtClean="0"/>
              <a:t> y </a:t>
            </a:r>
            <a:r>
              <a:rPr lang="eu-ES" dirty="0" err="1" smtClean="0"/>
              <a:t>actuaciones</a:t>
            </a:r>
            <a:r>
              <a:rPr lang="eu-ES" dirty="0" smtClean="0"/>
              <a:t> </a:t>
            </a:r>
            <a:r>
              <a:rPr lang="eu-ES" dirty="0" err="1" smtClean="0"/>
              <a:t>dirigidas</a:t>
            </a:r>
            <a:r>
              <a:rPr lang="eu-ES" dirty="0" smtClean="0"/>
              <a:t> a la </a:t>
            </a:r>
            <a:r>
              <a:rPr lang="eu-ES" dirty="0" err="1" smtClean="0"/>
              <a:t>promoción</a:t>
            </a:r>
            <a:r>
              <a:rPr lang="eu-ES" dirty="0" smtClean="0"/>
              <a:t> de la </a:t>
            </a:r>
            <a:r>
              <a:rPr lang="eu-ES" dirty="0" err="1" smtClean="0"/>
              <a:t>salud</a:t>
            </a:r>
            <a:r>
              <a:rPr lang="eu-ES" dirty="0" smtClean="0"/>
              <a:t> y </a:t>
            </a:r>
            <a:r>
              <a:rPr lang="eu-ES" dirty="0" err="1" smtClean="0"/>
              <a:t>las</a:t>
            </a:r>
            <a:r>
              <a:rPr lang="eu-ES" dirty="0" smtClean="0"/>
              <a:t> </a:t>
            </a:r>
            <a:r>
              <a:rPr lang="eu-ES" dirty="0" err="1" smtClean="0"/>
              <a:t>prevención</a:t>
            </a:r>
            <a:r>
              <a:rPr lang="eu-ES" dirty="0" smtClean="0"/>
              <a:t> </a:t>
            </a:r>
            <a:r>
              <a:rPr lang="eu-ES" dirty="0" err="1" smtClean="0"/>
              <a:t>universal</a:t>
            </a:r>
            <a:r>
              <a:rPr lang="eu-ES" dirty="0" smtClean="0"/>
              <a:t> de </a:t>
            </a:r>
            <a:r>
              <a:rPr lang="eu-ES" dirty="0" err="1" smtClean="0"/>
              <a:t>las</a:t>
            </a:r>
            <a:r>
              <a:rPr lang="eu-ES" dirty="0" smtClean="0"/>
              <a:t> </a:t>
            </a:r>
            <a:r>
              <a:rPr lang="eu-ES" dirty="0" err="1" smtClean="0"/>
              <a:t>adicciones</a:t>
            </a:r>
            <a:endParaRPr lang="eu-ES" dirty="0" smtClean="0"/>
          </a:p>
          <a:p>
            <a:r>
              <a:rPr lang="eu-ES" dirty="0" err="1" smtClean="0"/>
              <a:t>Desarrollar</a:t>
            </a:r>
            <a:r>
              <a:rPr lang="eu-ES" dirty="0" smtClean="0"/>
              <a:t> </a:t>
            </a:r>
            <a:r>
              <a:rPr lang="eu-ES" dirty="0" err="1" smtClean="0"/>
              <a:t>acciones</a:t>
            </a:r>
            <a:r>
              <a:rPr lang="eu-ES" dirty="0" smtClean="0"/>
              <a:t> de </a:t>
            </a:r>
            <a:r>
              <a:rPr lang="eu-ES" dirty="0" err="1" smtClean="0"/>
              <a:t>sensibilización</a:t>
            </a:r>
            <a:r>
              <a:rPr lang="eu-ES" dirty="0" smtClean="0"/>
              <a:t> y </a:t>
            </a:r>
            <a:r>
              <a:rPr lang="eu-ES" dirty="0" err="1" smtClean="0"/>
              <a:t>concienciación</a:t>
            </a:r>
            <a:r>
              <a:rPr lang="eu-ES" dirty="0" smtClean="0"/>
              <a:t> sobre el </a:t>
            </a:r>
            <a:r>
              <a:rPr lang="eu-ES" dirty="0" err="1" smtClean="0"/>
              <a:t>impacto</a:t>
            </a:r>
            <a:r>
              <a:rPr lang="eu-ES" dirty="0" smtClean="0"/>
              <a:t> de </a:t>
            </a:r>
            <a:r>
              <a:rPr lang="eu-ES" dirty="0" err="1" smtClean="0"/>
              <a:t>las</a:t>
            </a:r>
            <a:r>
              <a:rPr lang="eu-ES" dirty="0" smtClean="0"/>
              <a:t> </a:t>
            </a:r>
            <a:r>
              <a:rPr lang="eu-ES" dirty="0" err="1" smtClean="0"/>
              <a:t>adicciones</a:t>
            </a:r>
            <a:r>
              <a:rPr lang="eu-ES" dirty="0" smtClean="0"/>
              <a:t> </a:t>
            </a:r>
            <a:r>
              <a:rPr lang="eu-ES" dirty="0" err="1" smtClean="0"/>
              <a:t>en</a:t>
            </a:r>
            <a:r>
              <a:rPr lang="eu-ES" dirty="0" smtClean="0"/>
              <a:t> la </a:t>
            </a:r>
            <a:r>
              <a:rPr lang="eu-ES" dirty="0" err="1" smtClean="0"/>
              <a:t>salud</a:t>
            </a:r>
            <a:r>
              <a:rPr lang="eu-ES" dirty="0" smtClean="0"/>
              <a:t> y la </a:t>
            </a:r>
            <a:r>
              <a:rPr lang="eu-ES" dirty="0" err="1" smtClean="0"/>
              <a:t>calidad</a:t>
            </a:r>
            <a:r>
              <a:rPr lang="eu-ES" dirty="0" smtClean="0"/>
              <a:t> de </a:t>
            </a:r>
            <a:r>
              <a:rPr lang="eu-ES" dirty="0" err="1" smtClean="0"/>
              <a:t>vida</a:t>
            </a:r>
            <a:r>
              <a:rPr lang="eu-ES" dirty="0" smtClean="0"/>
              <a:t> de </a:t>
            </a:r>
            <a:r>
              <a:rPr lang="eu-ES" dirty="0" err="1" smtClean="0"/>
              <a:t>las</a:t>
            </a:r>
            <a:r>
              <a:rPr lang="eu-ES" dirty="0" smtClean="0"/>
              <a:t> </a:t>
            </a:r>
            <a:r>
              <a:rPr lang="eu-ES" dirty="0" err="1" smtClean="0"/>
              <a:t>personas</a:t>
            </a:r>
            <a:r>
              <a:rPr lang="eu-ES" dirty="0" smtClean="0"/>
              <a:t> y su </a:t>
            </a:r>
            <a:r>
              <a:rPr lang="eu-ES" dirty="0" err="1" smtClean="0"/>
              <a:t>entorno</a:t>
            </a:r>
            <a:endParaRPr lang="es-ES" dirty="0"/>
          </a:p>
        </p:txBody>
      </p:sp>
      <p:sp>
        <p:nvSpPr>
          <p:cNvPr id="5" name="Diapositibaren zenbakiaren leku-mark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23</a:t>
            </a:fld>
            <a:endParaRPr lang="es-ES"/>
          </a:p>
        </p:txBody>
      </p:sp>
      <p:pic>
        <p:nvPicPr>
          <p:cNvPr id="6" name="Irudi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" y="6234085"/>
            <a:ext cx="2383743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5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ATOS\adieztor\Desktop\portada PdS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0"/>
            <a:ext cx="6408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rudi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4" y="6248400"/>
            <a:ext cx="2381086" cy="609600"/>
          </a:xfrm>
          <a:prstGeom prst="rect">
            <a:avLst/>
          </a:prstGeom>
        </p:spPr>
      </p:pic>
      <p:sp>
        <p:nvSpPr>
          <p:cNvPr id="2" name="Diapositibaren zenbakiaren leku-mark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124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ulua 1"/>
          <p:cNvSpPr>
            <a:spLocks noGrp="1"/>
          </p:cNvSpPr>
          <p:nvPr>
            <p:ph type="ctrTitle"/>
          </p:nvPr>
        </p:nvSpPr>
        <p:spPr>
          <a:xfrm>
            <a:off x="250825" y="188913"/>
            <a:ext cx="8785225" cy="936625"/>
          </a:xfrm>
        </p:spPr>
        <p:txBody>
          <a:bodyPr>
            <a:normAutofit/>
          </a:bodyPr>
          <a:lstStyle/>
          <a:p>
            <a:pPr eaLnBrk="1" hangingPunct="1"/>
            <a:r>
              <a:rPr lang="es-ES" altLang="es-ES" sz="3600" b="1" dirty="0" smtClean="0">
                <a:solidFill>
                  <a:schemeClr val="tx2"/>
                </a:solidFill>
              </a:rPr>
              <a:t>Entornos y conductas saludables</a:t>
            </a:r>
          </a:p>
        </p:txBody>
      </p:sp>
      <p:sp>
        <p:nvSpPr>
          <p:cNvPr id="13316" name="Azpititulua 2"/>
          <p:cNvSpPr>
            <a:spLocks/>
          </p:cNvSpPr>
          <p:nvPr/>
        </p:nvSpPr>
        <p:spPr bwMode="auto">
          <a:xfrm>
            <a:off x="250825" y="1628800"/>
            <a:ext cx="7620000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s-ES" altLang="es-ES" sz="2400" b="1" dirty="0">
                <a:solidFill>
                  <a:srgbClr val="953735"/>
                </a:solidFill>
              </a:rPr>
              <a:t>actividad </a:t>
            </a:r>
            <a:r>
              <a:rPr lang="es-ES" altLang="es-ES" sz="2400" dirty="0" smtClean="0">
                <a:solidFill>
                  <a:srgbClr val="953735"/>
                </a:solidFill>
              </a:rPr>
              <a:t>física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s-ES" altLang="es-ES" sz="2400" b="1" dirty="0" smtClean="0">
                <a:solidFill>
                  <a:srgbClr val="953735"/>
                </a:solidFill>
              </a:rPr>
              <a:t>alimentación</a:t>
            </a:r>
            <a:r>
              <a:rPr lang="es-ES" altLang="es-ES" sz="2400" dirty="0" smtClean="0">
                <a:solidFill>
                  <a:srgbClr val="953735"/>
                </a:solidFill>
              </a:rPr>
              <a:t> saludable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s-ES" altLang="es-ES" sz="2400" dirty="0" smtClean="0">
                <a:solidFill>
                  <a:srgbClr val="953735"/>
                </a:solidFill>
              </a:rPr>
              <a:t>prevención </a:t>
            </a:r>
            <a:r>
              <a:rPr lang="es-ES" altLang="es-ES" sz="2400" dirty="0">
                <a:solidFill>
                  <a:srgbClr val="953735"/>
                </a:solidFill>
              </a:rPr>
              <a:t>de la </a:t>
            </a:r>
            <a:r>
              <a:rPr lang="es-ES" altLang="es-ES" sz="2400" b="1" dirty="0">
                <a:solidFill>
                  <a:srgbClr val="953735"/>
                </a:solidFill>
              </a:rPr>
              <a:t>obesidad</a:t>
            </a:r>
            <a:endParaRPr lang="es-ES" altLang="es-ES" sz="2400" dirty="0">
              <a:solidFill>
                <a:srgbClr val="953735"/>
              </a:solidFill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s-ES" altLang="es-ES" sz="2400" b="1" dirty="0">
                <a:solidFill>
                  <a:srgbClr val="953735"/>
                </a:solidFill>
              </a:rPr>
              <a:t>salud sexual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s-ES" altLang="es-ES" sz="2400" dirty="0">
                <a:solidFill>
                  <a:srgbClr val="953735"/>
                </a:solidFill>
              </a:rPr>
              <a:t>prevención del </a:t>
            </a:r>
            <a:r>
              <a:rPr lang="es-ES" altLang="es-ES" sz="2400" b="1" dirty="0">
                <a:solidFill>
                  <a:srgbClr val="953735"/>
                </a:solidFill>
              </a:rPr>
              <a:t>tabaquismo y alcoholismo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s-ES" altLang="es-ES" sz="2400" b="1" dirty="0">
                <a:solidFill>
                  <a:srgbClr val="953735"/>
                </a:solidFill>
              </a:rPr>
              <a:t>salud mental</a:t>
            </a:r>
          </a:p>
        </p:txBody>
      </p:sp>
      <p:pic>
        <p:nvPicPr>
          <p:cNvPr id="13317" name="Picture 9" descr="Sin título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91000"/>
            <a:ext cx="2551113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rudi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4" y="6248400"/>
            <a:ext cx="2381086" cy="609600"/>
          </a:xfrm>
          <a:prstGeom prst="rect">
            <a:avLst/>
          </a:prstGeom>
        </p:spPr>
      </p:pic>
      <p:sp>
        <p:nvSpPr>
          <p:cNvPr id="2" name="Diapositibaren zenbakiaren leku-mark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25</a:t>
            </a:fld>
            <a:endParaRPr lang="es-ES"/>
          </a:p>
        </p:txBody>
      </p:sp>
      <p:pic>
        <p:nvPicPr>
          <p:cNvPr id="7" name="Imagen 15">
            <a:extLst>
              <a:ext uri="{FF2B5EF4-FFF2-40B4-BE49-F238E27FC236}">
                <a16:creationId xmlns:a16="http://schemas.microsoft.com/office/drawing/2014/main" xmlns="" id="{1CF33C0D-6695-CF47-94B6-9740328CD7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533" y="-1882"/>
            <a:ext cx="904657" cy="101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33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ulua 1"/>
          <p:cNvSpPr>
            <a:spLocks noGrp="1"/>
          </p:cNvSpPr>
          <p:nvPr>
            <p:ph type="ctrTitle"/>
          </p:nvPr>
        </p:nvSpPr>
        <p:spPr>
          <a:xfrm>
            <a:off x="251520" y="2132856"/>
            <a:ext cx="8350696" cy="1470025"/>
          </a:xfrm>
        </p:spPr>
        <p:txBody>
          <a:bodyPr>
            <a:noAutofit/>
          </a:bodyPr>
          <a:lstStyle/>
          <a:p>
            <a:r>
              <a:rPr lang="es-ES" sz="6000" b="1" dirty="0" smtClean="0">
                <a:solidFill>
                  <a:schemeClr val="tx2"/>
                </a:solidFill>
              </a:rPr>
              <a:t>Programas de prevención</a:t>
            </a:r>
            <a:endParaRPr lang="es-ES" sz="6000" b="1" dirty="0">
              <a:solidFill>
                <a:schemeClr val="tx2"/>
              </a:solidFill>
            </a:endParaRPr>
          </a:p>
        </p:txBody>
      </p:sp>
      <p:pic>
        <p:nvPicPr>
          <p:cNvPr id="3" name="Irudi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4" y="6248400"/>
            <a:ext cx="2381086" cy="609600"/>
          </a:xfrm>
          <a:prstGeom prst="rect">
            <a:avLst/>
          </a:prstGeom>
        </p:spPr>
      </p:pic>
      <p:sp>
        <p:nvSpPr>
          <p:cNvPr id="4" name="Diapositibaren zenbakiaren leku-mark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676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tx2"/>
                </a:solidFill>
              </a:rPr>
              <a:t>Prevención de las adicciones</a:t>
            </a:r>
            <a:endParaRPr lang="es-ES" dirty="0">
              <a:solidFill>
                <a:schemeClr val="tx2"/>
              </a:solidFill>
            </a:endParaRPr>
          </a:p>
        </p:txBody>
      </p:sp>
      <p:graphicFrame>
        <p:nvGraphicFramePr>
          <p:cNvPr id="3" name="2 Diagrama"/>
          <p:cNvGraphicFramePr/>
          <p:nvPr>
            <p:extLst/>
          </p:nvPr>
        </p:nvGraphicFramePr>
        <p:xfrm>
          <a:off x="755576" y="1772816"/>
          <a:ext cx="7392144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rudia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74" y="6248400"/>
            <a:ext cx="2381086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1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-9492"/>
            <a:ext cx="8229600" cy="918212"/>
          </a:xfrm>
        </p:spPr>
        <p:txBody>
          <a:bodyPr/>
          <a:lstStyle/>
          <a:p>
            <a:r>
              <a:rPr lang="es-ES" b="1" dirty="0">
                <a:solidFill>
                  <a:schemeClr val="tx2"/>
                </a:solidFill>
              </a:rPr>
              <a:t>Programa Menores y alcohol</a:t>
            </a:r>
            <a:endParaRPr lang="es-ES" dirty="0">
              <a:solidFill>
                <a:schemeClr val="tx2"/>
              </a:solidFill>
            </a:endParaRPr>
          </a:p>
        </p:txBody>
      </p:sp>
      <p:pic>
        <p:nvPicPr>
          <p:cNvPr id="6" name="Picture 2" descr="D:\DATOS\adieztor\Desktop\alcohol y menores\portada.jpg"/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94" y="1268760"/>
            <a:ext cx="3388197" cy="4525963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TestuKoadroa 2"/>
          <p:cNvSpPr txBox="1"/>
          <p:nvPr/>
        </p:nvSpPr>
        <p:spPr>
          <a:xfrm>
            <a:off x="4049234" y="1124744"/>
            <a:ext cx="460851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chemeClr val="tx2"/>
                </a:solidFill>
              </a:rPr>
              <a:t>Intensificar la acción institucional ante el consumo de alcohol por parte de personas menores de edad.</a:t>
            </a:r>
            <a:endParaRPr lang="es-ES" sz="1400" dirty="0">
              <a:solidFill>
                <a:schemeClr val="tx2"/>
              </a:solidFill>
            </a:endParaRP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chemeClr val="tx2"/>
                </a:solidFill>
              </a:rPr>
              <a:t>Disminuir la cifra de menores que comienzan a consumir alcohol.</a:t>
            </a:r>
            <a:endParaRPr lang="es-ES" sz="1400" dirty="0">
              <a:solidFill>
                <a:schemeClr val="tx2"/>
              </a:solidFill>
            </a:endParaRP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chemeClr val="tx2"/>
                </a:solidFill>
              </a:rPr>
              <a:t>Retrasar la edad de inicio al consumo.</a:t>
            </a:r>
            <a:endParaRPr lang="es-ES" sz="1400" dirty="0">
              <a:solidFill>
                <a:schemeClr val="tx2"/>
              </a:solidFill>
            </a:endParaRP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chemeClr val="tx2"/>
                </a:solidFill>
              </a:rPr>
              <a:t>Reducir los consumos excesivos y de riesgo y su frecuencia entre adolescentes.</a:t>
            </a:r>
            <a:endParaRPr lang="es-ES" sz="1400" dirty="0">
              <a:solidFill>
                <a:schemeClr val="tx2"/>
              </a:solidFill>
            </a:endParaRP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chemeClr val="tx2"/>
                </a:solidFill>
              </a:rPr>
              <a:t>Abordar los problemas asociados al consumo de alcohol en este colectivo.</a:t>
            </a:r>
            <a:endParaRPr lang="es-ES" sz="1400" dirty="0">
              <a:solidFill>
                <a:schemeClr val="tx2"/>
              </a:solidFill>
            </a:endParaRP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chemeClr val="tx2"/>
                </a:solidFill>
              </a:rPr>
              <a:t>Incrementar la participación de los jóvenes en las políticas relacionadas con su salud, especialmente las relacionadas con el alcohol.</a:t>
            </a:r>
            <a:endParaRPr lang="es-ES" sz="1400" dirty="0">
              <a:solidFill>
                <a:schemeClr val="tx2"/>
              </a:solidFill>
            </a:endParaRP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chemeClr val="tx2"/>
                </a:solidFill>
              </a:rPr>
              <a:t>Mejorar el conocimiento por parte de los y las adolescentes del riesgo del consumo y abuso del alcohol. Incrementar la educación y sensibilización de las y los menores en relación con el alcohol y desarrollar alternativas significativas a su consumo.</a:t>
            </a:r>
            <a:endParaRPr lang="es-ES" sz="1400" dirty="0">
              <a:solidFill>
                <a:schemeClr val="tx2"/>
              </a:solidFill>
            </a:endParaRP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chemeClr val="tx2"/>
                </a:solidFill>
              </a:rPr>
              <a:t>Reducir las presiones para beber en la gente joven, </a:t>
            </a:r>
            <a:endParaRPr lang="es-ES" sz="1400" dirty="0">
              <a:solidFill>
                <a:schemeClr val="tx2"/>
              </a:solidFill>
            </a:endParaRP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chemeClr val="tx2"/>
                </a:solidFill>
              </a:rPr>
              <a:t>Ofrecer alternativas de ocio sin riesgos para la salud.</a:t>
            </a:r>
            <a:endParaRPr lang="es-ES" sz="1400" dirty="0">
              <a:solidFill>
                <a:schemeClr val="tx2"/>
              </a:solidFill>
            </a:endParaRP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chemeClr val="tx2"/>
                </a:solidFill>
              </a:rPr>
              <a:t>Promover activamente hábitos de vida saludables y una cultura de salud que incluya el rechazo del consumo por parte de menores de edad, así como la modificación de actitudes y comportamientos de la sociedad</a:t>
            </a:r>
            <a:endParaRPr lang="es-ES" sz="1400" dirty="0">
              <a:solidFill>
                <a:schemeClr val="tx2"/>
              </a:solidFill>
            </a:endParaRPr>
          </a:p>
        </p:txBody>
      </p:sp>
      <p:pic>
        <p:nvPicPr>
          <p:cNvPr id="5" name="Irudi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4" y="6248400"/>
            <a:ext cx="2381086" cy="609600"/>
          </a:xfrm>
          <a:prstGeom prst="rect">
            <a:avLst/>
          </a:prstGeom>
        </p:spPr>
      </p:pic>
      <p:sp>
        <p:nvSpPr>
          <p:cNvPr id="4" name="Diapositibaren zenbakiaren leku-mark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935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rudia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5" t="-2502" b="-1"/>
          <a:stretch/>
        </p:blipFill>
        <p:spPr>
          <a:xfrm>
            <a:off x="48761" y="-69817"/>
            <a:ext cx="3745319" cy="265736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0" t="10345" r="26500" b="8234"/>
          <a:stretch/>
        </p:blipFill>
        <p:spPr bwMode="auto">
          <a:xfrm>
            <a:off x="48761" y="4433017"/>
            <a:ext cx="2044251" cy="26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rudia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224" y="24150"/>
            <a:ext cx="4298503" cy="2288953"/>
          </a:xfrm>
          <a:prstGeom prst="rect">
            <a:avLst/>
          </a:prstGeom>
        </p:spPr>
      </p:pic>
      <p:sp>
        <p:nvSpPr>
          <p:cNvPr id="2" name="Diapositibaren zenbakiaren leku-mark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29</a:t>
            </a:fld>
            <a:endParaRPr lang="es-ES"/>
          </a:p>
        </p:txBody>
      </p:sp>
      <p:pic>
        <p:nvPicPr>
          <p:cNvPr id="7172" name="Picture 4" descr="posavasos-coasters, prevención consumo abusivo - Comprar en todocoleccion -  1093855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676049"/>
            <a:ext cx="3282221" cy="166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aukizuzena 3"/>
          <p:cNvSpPr/>
          <p:nvPr/>
        </p:nvSpPr>
        <p:spPr>
          <a:xfrm>
            <a:off x="5004048" y="2626855"/>
            <a:ext cx="4383776" cy="2544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u-ES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</a:t>
            </a:r>
            <a:r>
              <a:rPr lang="eu-E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2019</a:t>
            </a: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u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Alcoholimetrías</a:t>
            </a:r>
            <a:r>
              <a:rPr lang="eu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16.998 </a:t>
            </a:r>
            <a:r>
              <a:rPr lang="eu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personas</a:t>
            </a:r>
            <a:endParaRPr lang="es-E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u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Lonjas</a:t>
            </a:r>
            <a:r>
              <a:rPr lang="eu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589 </a:t>
            </a:r>
            <a:r>
              <a:rPr lang="eu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jóvenes</a:t>
            </a:r>
            <a:endParaRPr lang="es-E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u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Formación </a:t>
            </a:r>
            <a:r>
              <a:rPr lang="eu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profesionales</a:t>
            </a:r>
            <a:r>
              <a:rPr lang="eu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322</a:t>
            </a:r>
            <a:endParaRPr lang="es-E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u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Prevención a </a:t>
            </a:r>
            <a:r>
              <a:rPr lang="eu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través</a:t>
            </a:r>
            <a:r>
              <a:rPr lang="eu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u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artes</a:t>
            </a:r>
            <a:r>
              <a:rPr lang="eu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u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escénicas</a:t>
            </a:r>
            <a:r>
              <a:rPr lang="eu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u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Mimarte</a:t>
            </a:r>
            <a:r>
              <a:rPr lang="eu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): 3.709 </a:t>
            </a:r>
            <a:r>
              <a:rPr lang="eu-E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alumnos</a:t>
            </a:r>
            <a:r>
              <a:rPr lang="eu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-as</a:t>
            </a:r>
            <a:endParaRPr lang="es-E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rudia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4909" y="1258863"/>
            <a:ext cx="1432490" cy="2546648"/>
          </a:xfrm>
          <a:prstGeom prst="rect">
            <a:avLst/>
          </a:prstGeom>
        </p:spPr>
      </p:pic>
      <p:pic>
        <p:nvPicPr>
          <p:cNvPr id="8" name="Irudi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9263" y="5331156"/>
            <a:ext cx="3149633" cy="1493054"/>
          </a:xfrm>
          <a:prstGeom prst="rect">
            <a:avLst/>
          </a:prstGeom>
        </p:spPr>
      </p:pic>
      <p:pic>
        <p:nvPicPr>
          <p:cNvPr id="10" name="Irudia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0257" y="6212529"/>
            <a:ext cx="2383743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1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-3121"/>
            <a:ext cx="7128793" cy="114300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tx2"/>
                </a:solidFill>
              </a:rPr>
              <a:t>M</a:t>
            </a:r>
            <a:r>
              <a:rPr lang="es-ES" b="1" dirty="0" smtClean="0">
                <a:solidFill>
                  <a:schemeClr val="tx2"/>
                </a:solidFill>
              </a:rPr>
              <a:t>ás </a:t>
            </a:r>
            <a:r>
              <a:rPr lang="es-ES" b="1" dirty="0">
                <a:solidFill>
                  <a:schemeClr val="tx2"/>
                </a:solidFill>
              </a:rPr>
              <a:t>pinceladas de contexto</a:t>
            </a:r>
            <a:endParaRPr lang="es-ES" sz="4000" b="1" dirty="0">
              <a:solidFill>
                <a:schemeClr val="tx2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s-ES" sz="2800" b="1" dirty="0" smtClean="0"/>
              <a:t>Resultados de medidas </a:t>
            </a:r>
            <a:r>
              <a:rPr lang="es-ES" sz="2800" b="1" dirty="0"/>
              <a:t>en materia de control y reducción de la </a:t>
            </a:r>
            <a:r>
              <a:rPr lang="es-ES" sz="2800" b="1" dirty="0" smtClean="0"/>
              <a:t>oferta</a:t>
            </a:r>
          </a:p>
          <a:p>
            <a:pPr lvl="1"/>
            <a:r>
              <a:rPr lang="es-ES" sz="2400" dirty="0" smtClean="0"/>
              <a:t>Importantes esfuerzos en materia de tabaco: </a:t>
            </a:r>
            <a:r>
              <a:rPr lang="es-ES" sz="2400" dirty="0" err="1" smtClean="0"/>
              <a:t>desnormalización</a:t>
            </a:r>
            <a:r>
              <a:rPr lang="es-ES" sz="2400" dirty="0" smtClean="0"/>
              <a:t> </a:t>
            </a:r>
          </a:p>
          <a:p>
            <a:pPr lvl="1"/>
            <a:r>
              <a:rPr lang="es-ES" sz="2400" dirty="0" smtClean="0"/>
              <a:t>Evolución </a:t>
            </a:r>
            <a:r>
              <a:rPr lang="es-ES" sz="2400" dirty="0"/>
              <a:t>relativamente estable respecto al número de diligencias abiertas por tráfico de drogas</a:t>
            </a:r>
            <a:endParaRPr lang="es-ES" sz="2400" dirty="0" smtClean="0"/>
          </a:p>
          <a:p>
            <a:pPr lvl="1"/>
            <a:r>
              <a:rPr lang="es-ES" sz="2400" dirty="0" smtClean="0"/>
              <a:t>Mayor concienciación - Conducción y alcohol</a:t>
            </a:r>
          </a:p>
          <a:p>
            <a:pPr lvl="1"/>
            <a:r>
              <a:rPr lang="eu-ES" sz="2400" dirty="0" err="1" smtClean="0"/>
              <a:t>Tendencia</a:t>
            </a:r>
            <a:r>
              <a:rPr lang="eu-ES" sz="2400" dirty="0" smtClean="0"/>
              <a:t> a la baja del </a:t>
            </a:r>
            <a:r>
              <a:rPr lang="eu-ES" sz="2400" dirty="0" err="1" smtClean="0"/>
              <a:t>consumo</a:t>
            </a:r>
            <a:r>
              <a:rPr lang="eu-ES" sz="2400" dirty="0"/>
              <a:t> </a:t>
            </a:r>
            <a:r>
              <a:rPr lang="eu-ES" sz="2400" dirty="0" err="1" smtClean="0"/>
              <a:t>excesivo</a:t>
            </a:r>
            <a:r>
              <a:rPr lang="eu-ES" sz="2400" dirty="0" smtClean="0"/>
              <a:t> y de </a:t>
            </a:r>
            <a:r>
              <a:rPr lang="eu-ES" sz="2400" dirty="0" err="1" smtClean="0"/>
              <a:t>riesgo</a:t>
            </a:r>
            <a:r>
              <a:rPr lang="eu-ES" sz="2400" dirty="0" smtClean="0"/>
              <a:t> de </a:t>
            </a:r>
            <a:r>
              <a:rPr lang="eu-ES" sz="2400" dirty="0" err="1" smtClean="0"/>
              <a:t>alcohol</a:t>
            </a:r>
            <a:endParaRPr lang="es-ES" sz="2400" dirty="0" smtClean="0"/>
          </a:p>
          <a:p>
            <a:r>
              <a:rPr lang="es-ES" sz="2800" b="1" dirty="0"/>
              <a:t>Nuevos canales y nuevas </a:t>
            </a:r>
            <a:r>
              <a:rPr lang="es-ES" sz="2800" b="1" dirty="0" smtClean="0"/>
              <a:t>sustancias</a:t>
            </a:r>
          </a:p>
          <a:p>
            <a:pPr lvl="1"/>
            <a:r>
              <a:rPr lang="es-ES" sz="2400" dirty="0" smtClean="0"/>
              <a:t>Mayor facilidad </a:t>
            </a:r>
            <a:r>
              <a:rPr lang="es-ES" sz="2400" dirty="0"/>
              <a:t>de acceso a nuevas sustancias y conductas de </a:t>
            </a:r>
            <a:r>
              <a:rPr lang="es-ES" sz="2400" dirty="0" smtClean="0"/>
              <a:t>riesgo (canales alternativos, internet, nuevos dispositivos) </a:t>
            </a:r>
            <a:endParaRPr lang="es-ES" sz="2400" dirty="0"/>
          </a:p>
          <a:p>
            <a:endParaRPr lang="es-ES" sz="2800" i="1" u="sng" dirty="0" smtClean="0"/>
          </a:p>
          <a:p>
            <a:endParaRPr lang="es-ES" sz="2800" dirty="0"/>
          </a:p>
        </p:txBody>
      </p:sp>
      <p:pic>
        <p:nvPicPr>
          <p:cNvPr id="4" name="Irudi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4" y="6248400"/>
            <a:ext cx="2381086" cy="609600"/>
          </a:xfrm>
          <a:prstGeom prst="rect">
            <a:avLst/>
          </a:prstGeom>
        </p:spPr>
      </p:pic>
      <p:sp>
        <p:nvSpPr>
          <p:cNvPr id="5" name="Diapositibaren zenbakiaren leku-mark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3</a:t>
            </a:fld>
            <a:endParaRPr lang="es-ES"/>
          </a:p>
        </p:txBody>
      </p:sp>
      <p:pic>
        <p:nvPicPr>
          <p:cNvPr id="6" name="Irudi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1" y="-1"/>
            <a:ext cx="1691680" cy="93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5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rudi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273" y="3861048"/>
            <a:ext cx="4064000" cy="2717800"/>
          </a:xfrm>
          <a:prstGeom prst="rect">
            <a:avLst/>
          </a:prstGeom>
        </p:spPr>
      </p:pic>
      <p:pic>
        <p:nvPicPr>
          <p:cNvPr id="3" name="Irudi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9"/>
            <a:ext cx="3646160" cy="2520280"/>
          </a:xfrm>
          <a:prstGeom prst="rect">
            <a:avLst/>
          </a:prstGeom>
        </p:spPr>
      </p:pic>
      <p:pic>
        <p:nvPicPr>
          <p:cNvPr id="5" name="Irudi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4" y="6248400"/>
            <a:ext cx="2381086" cy="609600"/>
          </a:xfrm>
          <a:prstGeom prst="rect">
            <a:avLst/>
          </a:prstGeom>
        </p:spPr>
      </p:pic>
      <p:sp>
        <p:nvSpPr>
          <p:cNvPr id="6" name="Diapositibaren zenbakiaren leku-mark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30</a:t>
            </a:fld>
            <a:endParaRPr lang="es-ES"/>
          </a:p>
        </p:txBody>
      </p:sp>
      <p:pic>
        <p:nvPicPr>
          <p:cNvPr id="10242" name="Picture 2" descr="Gobierno Vasco prevención adicciones en menores y colectivos vulnerables|  Política | EIT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42" y="3284984"/>
            <a:ext cx="4150147" cy="232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aukizuzena 6"/>
          <p:cNvSpPr/>
          <p:nvPr/>
        </p:nvSpPr>
        <p:spPr>
          <a:xfrm>
            <a:off x="4644008" y="548680"/>
            <a:ext cx="4572000" cy="27053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u-ES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Datos</a:t>
            </a:r>
            <a:r>
              <a:rPr lang="eu-E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2019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u-ES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u-E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Prevención </a:t>
            </a:r>
            <a:r>
              <a:rPr lang="eu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selectiva</a:t>
            </a:r>
            <a:r>
              <a:rPr lang="eu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u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u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el </a:t>
            </a:r>
            <a:r>
              <a:rPr lang="eu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ámbito</a:t>
            </a:r>
            <a:r>
              <a:rPr lang="eu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u-ES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educativo</a:t>
            </a:r>
            <a:r>
              <a:rPr lang="eu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4.844 </a:t>
            </a:r>
            <a:r>
              <a:rPr lang="eu-E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alumnos</a:t>
            </a:r>
            <a:r>
              <a:rPr lang="eu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u-E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alumnas</a:t>
            </a:r>
            <a:r>
              <a:rPr lang="eu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u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u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87 </a:t>
            </a:r>
            <a:r>
              <a:rPr lang="eu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centros</a:t>
            </a:r>
            <a:endParaRPr lang="es-E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u-E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Iceberg</a:t>
            </a:r>
            <a:r>
              <a:rPr lang="eu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1.600 </a:t>
            </a:r>
            <a:r>
              <a:rPr lang="eu-E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alumnos</a:t>
            </a:r>
            <a:r>
              <a:rPr lang="eu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u-E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alumnas</a:t>
            </a:r>
            <a:r>
              <a:rPr lang="eu-E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u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u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14 </a:t>
            </a:r>
            <a:r>
              <a:rPr lang="eu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centros</a:t>
            </a:r>
            <a:endParaRPr lang="es-E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98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ulua 1"/>
          <p:cNvSpPr>
            <a:spLocks noGrp="1"/>
          </p:cNvSpPr>
          <p:nvPr>
            <p:ph type="title"/>
          </p:nvPr>
        </p:nvSpPr>
        <p:spPr>
          <a:xfrm>
            <a:off x="323528" y="-3121"/>
            <a:ext cx="8229600" cy="1143000"/>
          </a:xfrm>
        </p:spPr>
        <p:txBody>
          <a:bodyPr>
            <a:normAutofit/>
          </a:bodyPr>
          <a:lstStyle/>
          <a:p>
            <a:r>
              <a:rPr lang="es-ES" sz="4800" b="1" dirty="0" smtClean="0">
                <a:solidFill>
                  <a:schemeClr val="tx2"/>
                </a:solidFill>
              </a:rPr>
              <a:t>App </a:t>
            </a:r>
            <a:r>
              <a:rPr lang="es-ES" sz="4800" b="1" dirty="0" err="1" smtClean="0">
                <a:solidFill>
                  <a:schemeClr val="tx2"/>
                </a:solidFill>
              </a:rPr>
              <a:t>Zaindu</a:t>
            </a:r>
            <a:endParaRPr lang="es-ES" sz="4800" b="1" dirty="0">
              <a:solidFill>
                <a:schemeClr val="tx2"/>
              </a:solidFill>
            </a:endParaRPr>
          </a:p>
        </p:txBody>
      </p:sp>
      <p:pic>
        <p:nvPicPr>
          <p:cNvPr id="4" name="Edukiaren leku-mark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7638"/>
            <a:ext cx="2528174" cy="4525963"/>
          </a:xfrm>
        </p:spPr>
      </p:pic>
      <p:pic>
        <p:nvPicPr>
          <p:cNvPr id="5" name="Irudi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628800"/>
            <a:ext cx="2504270" cy="4453437"/>
          </a:xfrm>
          <a:prstGeom prst="rect">
            <a:avLst/>
          </a:prstGeom>
        </p:spPr>
      </p:pic>
      <p:pic>
        <p:nvPicPr>
          <p:cNvPr id="6" name="Irudi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149" y="1168910"/>
            <a:ext cx="3021483" cy="5373216"/>
          </a:xfrm>
          <a:prstGeom prst="rect">
            <a:avLst/>
          </a:prstGeom>
        </p:spPr>
      </p:pic>
      <p:pic>
        <p:nvPicPr>
          <p:cNvPr id="7" name="Irudi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74" y="6248400"/>
            <a:ext cx="2381086" cy="609600"/>
          </a:xfrm>
          <a:prstGeom prst="rect">
            <a:avLst/>
          </a:prstGeom>
        </p:spPr>
      </p:pic>
      <p:sp>
        <p:nvSpPr>
          <p:cNvPr id="3" name="Diapositibaren zenbakiaren leku-mark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313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/>
          </p:cNvSpPr>
          <p:nvPr/>
        </p:nvSpPr>
        <p:spPr bwMode="auto">
          <a:xfrm>
            <a:off x="3506215" y="2996952"/>
            <a:ext cx="5400600" cy="2520280"/>
          </a:xfrm>
          <a:prstGeom prst="rect">
            <a:avLst/>
          </a:prstGeom>
          <a:ln w="9525">
            <a:prstDash val="sysDot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9525" indent="-9525">
              <a:spcBef>
                <a:spcPct val="20000"/>
              </a:spcBef>
              <a:buFont typeface="Arial" pitchFamily="34" charset="0"/>
              <a:buNone/>
            </a:pPr>
            <a:r>
              <a:rPr lang="es-ES_tradnl" sz="4400" b="1" dirty="0" smtClean="0">
                <a:solidFill>
                  <a:srgbClr val="003300"/>
                </a:solidFill>
                <a:latin typeface="Bookman Old Style" pitchFamily="18" charset="0"/>
              </a:rPr>
              <a:t>Euskadi libre </a:t>
            </a:r>
            <a:endParaRPr lang="es-ES_tradnl" sz="4400" b="1" dirty="0">
              <a:solidFill>
                <a:srgbClr val="003300"/>
              </a:solidFill>
              <a:latin typeface="Bookman Old Style" pitchFamily="18" charset="0"/>
            </a:endParaRPr>
          </a:p>
          <a:p>
            <a:pPr marL="9525" indent="-9525">
              <a:spcBef>
                <a:spcPct val="20000"/>
              </a:spcBef>
              <a:buFont typeface="Arial" pitchFamily="34" charset="0"/>
              <a:buNone/>
            </a:pPr>
            <a:r>
              <a:rPr lang="es-ES_tradnl" sz="4400" b="1" dirty="0">
                <a:solidFill>
                  <a:srgbClr val="003300"/>
                </a:solidFill>
                <a:latin typeface="Bookman Old Style" pitchFamily="18" charset="0"/>
              </a:rPr>
              <a:t>de humo de tabaco</a:t>
            </a:r>
          </a:p>
          <a:p>
            <a:pPr marL="273050" indent="-273050" algn="ctr">
              <a:spcBef>
                <a:spcPct val="20000"/>
              </a:spcBef>
              <a:buFont typeface="Arial" pitchFamily="34" charset="0"/>
              <a:buNone/>
            </a:pPr>
            <a:endParaRPr lang="es-ES_tradnl" sz="2400" b="1" dirty="0">
              <a:solidFill>
                <a:srgbClr val="333399"/>
              </a:solidFill>
            </a:endParaRPr>
          </a:p>
          <a:p>
            <a:pPr marL="273050" indent="-273050" algn="ctr">
              <a:spcBef>
                <a:spcPct val="20000"/>
              </a:spcBef>
              <a:buFont typeface="Arial" pitchFamily="34" charset="0"/>
              <a:buNone/>
            </a:pPr>
            <a:endParaRPr lang="es-ES_tradnl" sz="2400" b="1" dirty="0">
              <a:solidFill>
                <a:srgbClr val="333399"/>
              </a:solidFill>
            </a:endParaRPr>
          </a:p>
          <a:p>
            <a:pPr marL="273050" indent="-273050">
              <a:spcBef>
                <a:spcPct val="20000"/>
              </a:spcBef>
              <a:buFont typeface="Arial" pitchFamily="34" charset="0"/>
              <a:buNone/>
            </a:pPr>
            <a:endParaRPr lang="es-ES_tradnl" sz="1600" b="1" dirty="0">
              <a:solidFill>
                <a:srgbClr val="333399"/>
              </a:solidFill>
            </a:endParaRPr>
          </a:p>
        </p:txBody>
      </p:sp>
      <p:graphicFrame>
        <p:nvGraphicFramePr>
          <p:cNvPr id="2051" name="Object 8"/>
          <p:cNvGraphicFramePr>
            <a:graphicFrameLocks noChangeAspect="1"/>
          </p:cNvGraphicFramePr>
          <p:nvPr>
            <p:extLst/>
          </p:nvPr>
        </p:nvGraphicFramePr>
        <p:xfrm>
          <a:off x="179512" y="282778"/>
          <a:ext cx="3162300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1" name="Fotografía de Photo Editor" r:id="rId4" imgW="12847619" imgH="18390476" progId="">
                  <p:embed/>
                </p:oleObj>
              </mc:Choice>
              <mc:Fallback>
                <p:oleObj name="Fotografía de Photo Editor" r:id="rId4" imgW="12847619" imgH="18390476" progId="">
                  <p:embed/>
                  <p:pic>
                    <p:nvPicPr>
                      <p:cNvPr id="2051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282778"/>
                        <a:ext cx="3162300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rudi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74" y="6248400"/>
            <a:ext cx="2381086" cy="609600"/>
          </a:xfrm>
          <a:prstGeom prst="rect">
            <a:avLst/>
          </a:prstGeom>
        </p:spPr>
      </p:pic>
      <p:sp>
        <p:nvSpPr>
          <p:cNvPr id="2" name="Diapositibaren zenbakiaren leku-mark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5949539"/>
      </p:ext>
    </p:extLst>
  </p:cSld>
  <p:clrMapOvr>
    <a:masterClrMapping/>
  </p:clrMapOvr>
  <p:transition advTm="57266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59632" y="-25379"/>
            <a:ext cx="5791200" cy="1371600"/>
          </a:xfrm>
        </p:spPr>
        <p:txBody>
          <a:bodyPr>
            <a:normAutofit/>
          </a:bodyPr>
          <a:lstStyle/>
          <a:p>
            <a:r>
              <a:rPr lang="es-ES" sz="6000" b="1" cap="all" spc="-60" dirty="0">
                <a:solidFill>
                  <a:schemeClr val="tx2"/>
                </a:solidFill>
              </a:rPr>
              <a:t>Objetivos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S_tradnl" sz="2800" dirty="0" smtClean="0"/>
              <a:t>Proteger </a:t>
            </a:r>
            <a:r>
              <a:rPr lang="es-ES_tradnl" sz="2800" dirty="0"/>
              <a:t>a la población del humo del </a:t>
            </a:r>
            <a:r>
              <a:rPr lang="es-ES_tradnl" sz="2800" dirty="0" smtClean="0"/>
              <a:t>tabaco.</a:t>
            </a:r>
          </a:p>
          <a:p>
            <a:pPr>
              <a:lnSpc>
                <a:spcPct val="150000"/>
              </a:lnSpc>
            </a:pPr>
            <a:endParaRPr lang="es-ES_tradnl" sz="1200" dirty="0" smtClean="0"/>
          </a:p>
          <a:p>
            <a:r>
              <a:rPr lang="es-ES_tradnl" sz="2800" dirty="0"/>
              <a:t>Informar y sensibilizar sobre los riesgos para la salud del tabaco y del aire contaminado con humo de </a:t>
            </a:r>
            <a:r>
              <a:rPr lang="es-ES_tradnl" sz="2800" dirty="0" smtClean="0"/>
              <a:t>tabaco.</a:t>
            </a:r>
          </a:p>
          <a:p>
            <a:endParaRPr lang="es-ES_tradnl" sz="1200" dirty="0" smtClean="0"/>
          </a:p>
          <a:p>
            <a:r>
              <a:rPr lang="es-ES_tradnl" sz="2800" dirty="0"/>
              <a:t>Ofrecer ayuda a la persona fumadora en Atención </a:t>
            </a:r>
            <a:r>
              <a:rPr lang="es-ES_tradnl" sz="2800" dirty="0" smtClean="0"/>
              <a:t>Primaria.</a:t>
            </a:r>
            <a:endParaRPr lang="es-ES" sz="2800" dirty="0"/>
          </a:p>
          <a:p>
            <a:pPr marL="342900" indent="-342900">
              <a:lnSpc>
                <a:spcPct val="150000"/>
              </a:lnSpc>
              <a:buBlip>
                <a:blip r:embed="rId4"/>
              </a:buBlip>
            </a:pPr>
            <a:endParaRPr lang="es-ES_tradnl" dirty="0" smtClean="0"/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endParaRPr lang="es-ES_tradnl" dirty="0" smtClean="0"/>
          </a:p>
          <a:p>
            <a:pPr marL="342900" indent="-342900">
              <a:buBlip>
                <a:blip r:embed="rId4"/>
              </a:buBlip>
            </a:pPr>
            <a:endParaRPr lang="es-ES" dirty="0"/>
          </a:p>
        </p:txBody>
      </p:sp>
      <p:pic>
        <p:nvPicPr>
          <p:cNvPr id="4" name="Irudi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74" y="6248400"/>
            <a:ext cx="2381086" cy="609600"/>
          </a:xfrm>
          <a:prstGeom prst="rect">
            <a:avLst/>
          </a:prstGeom>
        </p:spPr>
      </p:pic>
      <p:sp>
        <p:nvSpPr>
          <p:cNvPr id="5" name="Diapositibaren zenbakiaren leku-mark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33</a:t>
            </a:fld>
            <a:endParaRPr lang="es-ES"/>
          </a:p>
        </p:txBody>
      </p:sp>
      <p:graphicFrame>
        <p:nvGraphicFramePr>
          <p:cNvPr id="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5963653"/>
              </p:ext>
            </p:extLst>
          </p:nvPr>
        </p:nvGraphicFramePr>
        <p:xfrm>
          <a:off x="8532440" y="20034"/>
          <a:ext cx="561531" cy="8036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" name="Fotografía de Photo Editor" r:id="rId6" imgW="12847619" imgH="18390476" progId="">
                  <p:embed/>
                </p:oleObj>
              </mc:Choice>
              <mc:Fallback>
                <p:oleObj name="Fotografía de Photo Editor" r:id="rId6" imgW="12847619" imgH="18390476" progId="">
                  <p:embed/>
                  <p:pic>
                    <p:nvPicPr>
                      <p:cNvPr id="2051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32440" y="20034"/>
                        <a:ext cx="561531" cy="8036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6202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ulua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143000"/>
          </a:xfrm>
        </p:spPr>
        <p:txBody>
          <a:bodyPr/>
          <a:lstStyle/>
          <a:p>
            <a:r>
              <a:rPr lang="es-ES" b="1" dirty="0" err="1" smtClean="0">
                <a:solidFill>
                  <a:schemeClr val="tx2"/>
                </a:solidFill>
              </a:rPr>
              <a:t>Kerik</a:t>
            </a:r>
            <a:r>
              <a:rPr lang="es-ES" b="1" dirty="0" smtClean="0">
                <a:solidFill>
                  <a:schemeClr val="tx2"/>
                </a:solidFill>
              </a:rPr>
              <a:t> </a:t>
            </a:r>
            <a:r>
              <a:rPr lang="es-ES" b="1" dirty="0" err="1" smtClean="0">
                <a:solidFill>
                  <a:schemeClr val="tx2"/>
                </a:solidFill>
              </a:rPr>
              <a:t>gabeko</a:t>
            </a:r>
            <a:r>
              <a:rPr lang="es-ES" b="1" dirty="0" smtClean="0">
                <a:solidFill>
                  <a:schemeClr val="tx2"/>
                </a:solidFill>
              </a:rPr>
              <a:t> </a:t>
            </a:r>
            <a:r>
              <a:rPr lang="es-ES" b="1" dirty="0" err="1" smtClean="0">
                <a:solidFill>
                  <a:schemeClr val="tx2"/>
                </a:solidFill>
              </a:rPr>
              <a:t>gazteak</a:t>
            </a:r>
            <a:endParaRPr lang="es-ES" b="1" dirty="0">
              <a:solidFill>
                <a:schemeClr val="tx2"/>
              </a:solidFill>
            </a:endParaRPr>
          </a:p>
        </p:txBody>
      </p:sp>
      <p:pic>
        <p:nvPicPr>
          <p:cNvPr id="4" name="Edukiaren leku-marka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82" y="1143000"/>
            <a:ext cx="3462486" cy="2308324"/>
          </a:xfrm>
        </p:spPr>
      </p:pic>
      <p:pic>
        <p:nvPicPr>
          <p:cNvPr id="5" name="Irudi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836712"/>
            <a:ext cx="2761424" cy="2071068"/>
          </a:xfrm>
          <a:prstGeom prst="rect">
            <a:avLst/>
          </a:prstGeom>
        </p:spPr>
      </p:pic>
      <p:pic>
        <p:nvPicPr>
          <p:cNvPr id="8" name="Irudi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140968"/>
            <a:ext cx="2320946" cy="3284984"/>
          </a:xfrm>
          <a:prstGeom prst="rect">
            <a:avLst/>
          </a:prstGeom>
        </p:spPr>
      </p:pic>
      <p:pic>
        <p:nvPicPr>
          <p:cNvPr id="7" name="Irudia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74" y="6248400"/>
            <a:ext cx="2381086" cy="609600"/>
          </a:xfrm>
          <a:prstGeom prst="rect">
            <a:avLst/>
          </a:prstGeom>
        </p:spPr>
      </p:pic>
      <p:sp>
        <p:nvSpPr>
          <p:cNvPr id="3" name="Diapositibaren zenbakiaren leku-mark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34</a:t>
            </a:fld>
            <a:endParaRPr lang="es-E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9492488"/>
              </p:ext>
            </p:extLst>
          </p:nvPr>
        </p:nvGraphicFramePr>
        <p:xfrm>
          <a:off x="8473162" y="89908"/>
          <a:ext cx="662155" cy="947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2" name="Fotografía de Photo Editor" r:id="rId7" imgW="12847619" imgH="18390476" progId="">
                  <p:embed/>
                </p:oleObj>
              </mc:Choice>
              <mc:Fallback>
                <p:oleObj name="Fotografía de Photo Editor" r:id="rId7" imgW="12847619" imgH="18390476" progId="">
                  <p:embed/>
                  <p:pic>
                    <p:nvPicPr>
                      <p:cNvPr id="7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3162" y="89908"/>
                        <a:ext cx="662155" cy="9476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aukizuzena 9"/>
          <p:cNvSpPr/>
          <p:nvPr/>
        </p:nvSpPr>
        <p:spPr>
          <a:xfrm>
            <a:off x="587982" y="4283167"/>
            <a:ext cx="4572000" cy="148303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u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Hasta</a:t>
            </a:r>
            <a:r>
              <a:rPr lang="eu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el </a:t>
            </a:r>
            <a:r>
              <a:rPr lang="eu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curso</a:t>
            </a:r>
            <a:r>
              <a:rPr lang="eu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u-E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2019-2020:</a:t>
            </a: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u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70.295 </a:t>
            </a:r>
            <a:r>
              <a:rPr lang="eu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alumnos</a:t>
            </a:r>
            <a:r>
              <a:rPr lang="eu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u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alumnas</a:t>
            </a:r>
            <a:r>
              <a:rPr lang="eu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u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807 </a:t>
            </a:r>
            <a:r>
              <a:rPr lang="eu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aulas</a:t>
            </a:r>
            <a:r>
              <a:rPr lang="eu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u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participantes</a:t>
            </a: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42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rudi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052736"/>
            <a:ext cx="3456384" cy="2592288"/>
          </a:xfrm>
          <a:prstGeom prst="rect">
            <a:avLst/>
          </a:prstGeom>
        </p:spPr>
      </p:pic>
      <p:pic>
        <p:nvPicPr>
          <p:cNvPr id="4" name="Irudi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2736304" cy="5082918"/>
          </a:xfrm>
          <a:prstGeom prst="rect">
            <a:avLst/>
          </a:prstGeom>
        </p:spPr>
      </p:pic>
      <p:sp>
        <p:nvSpPr>
          <p:cNvPr id="3" name="Diapositibaren zenbakiaren leku-mark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35</a:t>
            </a:fld>
            <a:endParaRPr lang="es-ES"/>
          </a:p>
        </p:txBody>
      </p:sp>
      <p:pic>
        <p:nvPicPr>
          <p:cNvPr id="8194" name="Picture 2" descr="prebenfamilia | INSTITUTO EUROPEO DE ESTUDIOS EN PREVENCIÓ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401" y="3741387"/>
            <a:ext cx="4176286" cy="295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aukizuzena 4"/>
          <p:cNvSpPr/>
          <p:nvPr/>
        </p:nvSpPr>
        <p:spPr>
          <a:xfrm>
            <a:off x="395536" y="5352305"/>
            <a:ext cx="2520280" cy="1351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u-ES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Testing</a:t>
            </a:r>
            <a:endParaRPr lang="es-E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u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16.265 </a:t>
            </a:r>
            <a:r>
              <a:rPr lang="eu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personas</a:t>
            </a:r>
            <a:endParaRPr lang="es-E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u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atendidas</a:t>
            </a:r>
            <a:r>
              <a:rPr lang="eu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u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</a:t>
            </a:r>
            <a:r>
              <a:rPr lang="eu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2019</a:t>
            </a:r>
            <a:endParaRPr lang="es-E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Laukizuzena 5"/>
          <p:cNvSpPr/>
          <p:nvPr/>
        </p:nvSpPr>
        <p:spPr>
          <a:xfrm>
            <a:off x="3563888" y="116632"/>
            <a:ext cx="5328592" cy="784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u-ES" sz="4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Sustancias</a:t>
            </a:r>
            <a:r>
              <a:rPr lang="eu-ES" sz="4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u-ES" sz="44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ilegales</a:t>
            </a:r>
            <a:endParaRPr lang="es-ES" sz="4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rudi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119" y="6139028"/>
            <a:ext cx="2383743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6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ulua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u-ES" b="1" dirty="0" smtClean="0">
                <a:solidFill>
                  <a:schemeClr val="accent1">
                    <a:lumMod val="75000"/>
                  </a:schemeClr>
                </a:solidFill>
              </a:rPr>
              <a:t>Adicciones sin </a:t>
            </a:r>
            <a:r>
              <a:rPr lang="eu-ES" b="1" dirty="0" err="1" smtClean="0">
                <a:solidFill>
                  <a:schemeClr val="accent1">
                    <a:lumMod val="75000"/>
                  </a:schemeClr>
                </a:solidFill>
              </a:rPr>
              <a:t>Sustancia</a:t>
            </a:r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Diapositibaren zenbakiaren leku-mark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36</a:t>
            </a:fld>
            <a:endParaRPr lang="es-ES"/>
          </a:p>
        </p:txBody>
      </p:sp>
      <p:pic>
        <p:nvPicPr>
          <p:cNvPr id="9218" name="Picture 2" descr="Bibliografía sobre adicciones sin sustancia, nueva guía de lectura del  Centro de Documentación - Gobierno Vasco - Euskadi.eu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9" y="1268760"/>
            <a:ext cx="4038600" cy="157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Adicciones‌ ‌sin‌ ‌sustancia‌ con jóvenes y adolescen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981973"/>
            <a:ext cx="3890355" cy="233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www.euskadi.eus/images/web01-bnn_logo_observatorio-de-jue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597" y="4756333"/>
            <a:ext cx="4466321" cy="108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Jokov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597" y="3716919"/>
            <a:ext cx="4466523" cy="97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Edukiaren leku-marka 6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5148064" y="1500386"/>
            <a:ext cx="3048264" cy="2133785"/>
          </a:xfrm>
          <a:prstGeom prst="rect">
            <a:avLst/>
          </a:prstGeom>
        </p:spPr>
      </p:pic>
      <p:pic>
        <p:nvPicPr>
          <p:cNvPr id="8" name="Irudi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065" y="5450933"/>
            <a:ext cx="3099246" cy="1409793"/>
          </a:xfrm>
          <a:prstGeom prst="rect">
            <a:avLst/>
          </a:prstGeom>
        </p:spPr>
      </p:pic>
      <p:pic>
        <p:nvPicPr>
          <p:cNvPr id="9" name="Irudia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0257" y="6234085"/>
            <a:ext cx="2383743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0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ulua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u-ES" b="1" dirty="0" err="1" smtClean="0">
                <a:solidFill>
                  <a:schemeClr val="accent1">
                    <a:lumMod val="75000"/>
                  </a:schemeClr>
                </a:solidFill>
              </a:rPr>
              <a:t>Ámbito</a:t>
            </a:r>
            <a:r>
              <a:rPr lang="eu-E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u-ES" b="1" dirty="0" err="1" smtClean="0">
                <a:solidFill>
                  <a:schemeClr val="accent1">
                    <a:lumMod val="75000"/>
                  </a:schemeClr>
                </a:solidFill>
              </a:rPr>
              <a:t>laboral</a:t>
            </a:r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Edukiaren leku-marka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44208" y="2434562"/>
            <a:ext cx="2624170" cy="2335067"/>
          </a:xfrm>
          <a:prstGeom prst="rect">
            <a:avLst/>
          </a:prstGeom>
        </p:spPr>
      </p:pic>
      <p:sp>
        <p:nvSpPr>
          <p:cNvPr id="5" name="Diapositibaren zenbakiaren leku-mark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37</a:t>
            </a:fld>
            <a:endParaRPr lang="es-ES"/>
          </a:p>
        </p:txBody>
      </p:sp>
      <p:pic>
        <p:nvPicPr>
          <p:cNvPr id="12290" name="Picture 2" descr="Guía para la implantación de un plan de prevención de adicciones en la  empresa (2014) - Osalan - Publicaciones | Osalan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434562"/>
            <a:ext cx="2651712" cy="241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rudi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434562"/>
            <a:ext cx="1809750" cy="2533650"/>
          </a:xfrm>
          <a:prstGeom prst="rect">
            <a:avLst/>
          </a:prstGeom>
        </p:spPr>
      </p:pic>
      <p:pic>
        <p:nvPicPr>
          <p:cNvPr id="10" name="Irudi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48347"/>
            <a:ext cx="2383743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2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ulua 1"/>
          <p:cNvSpPr>
            <a:spLocks noGrp="1"/>
          </p:cNvSpPr>
          <p:nvPr>
            <p:ph type="ctrTitle"/>
          </p:nvPr>
        </p:nvSpPr>
        <p:spPr>
          <a:xfrm>
            <a:off x="685800" y="777131"/>
            <a:ext cx="7772400" cy="1067693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tx2"/>
                </a:solidFill>
              </a:rPr>
              <a:t>En tiempos del </a:t>
            </a:r>
            <a:r>
              <a:rPr lang="es-ES" b="1" dirty="0" err="1" smtClean="0">
                <a:solidFill>
                  <a:schemeClr val="tx2"/>
                </a:solidFill>
              </a:rPr>
              <a:t>Covid</a:t>
            </a:r>
            <a:endParaRPr lang="es-ES" b="1" dirty="0"/>
          </a:p>
        </p:txBody>
      </p:sp>
      <p:sp>
        <p:nvSpPr>
          <p:cNvPr id="3" name="Azpititulua 2"/>
          <p:cNvSpPr>
            <a:spLocks noGrp="1"/>
          </p:cNvSpPr>
          <p:nvPr>
            <p:ph type="subTitle" idx="1"/>
          </p:nvPr>
        </p:nvSpPr>
        <p:spPr>
          <a:xfrm>
            <a:off x="2187625" y="8653264"/>
            <a:ext cx="6400800" cy="1752600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4" name="Diapositibaren zenbakiaren leku-mark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38</a:t>
            </a:fld>
            <a:endParaRPr lang="es-ES"/>
          </a:p>
        </p:txBody>
      </p:sp>
      <p:sp>
        <p:nvSpPr>
          <p:cNvPr id="5" name="AutoShape 4" descr="El impacto de la COVID-19 y sus consecuencias en el ámbito de las adicciones  en Euskad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8198" name="Picture 6" descr="El impacto de la COVID-19 y sus consecuencias en el ámbito de las adicciones  en Euskad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2060848"/>
            <a:ext cx="5904656" cy="417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rudi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4" y="6248400"/>
            <a:ext cx="2381086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5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61768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s-ES" sz="4100" b="1" dirty="0">
                <a:solidFill>
                  <a:schemeClr val="accent1">
                    <a:lumMod val="75000"/>
                  </a:schemeClr>
                </a:solidFill>
              </a:rPr>
              <a:t>Percepción profesionales de prevención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556793"/>
            <a:ext cx="8579296" cy="444395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buClr>
                <a:srgbClr val="FF9933"/>
              </a:buClr>
            </a:pPr>
            <a:r>
              <a:rPr lang="es-ES" sz="1700" dirty="0"/>
              <a:t>Aumento en el consumo o comportamiento adictivo</a:t>
            </a:r>
          </a:p>
          <a:p>
            <a:pPr>
              <a:lnSpc>
                <a:spcPct val="150000"/>
              </a:lnSpc>
              <a:buClr>
                <a:srgbClr val="FF9933"/>
              </a:buClr>
            </a:pPr>
            <a:endParaRPr lang="es-ES" sz="1600" dirty="0"/>
          </a:p>
          <a:p>
            <a:pPr>
              <a:lnSpc>
                <a:spcPct val="150000"/>
              </a:lnSpc>
              <a:buClr>
                <a:srgbClr val="FF9933"/>
              </a:buClr>
            </a:pPr>
            <a:endParaRPr lang="es-ES" sz="1600" dirty="0"/>
          </a:p>
          <a:p>
            <a:pPr>
              <a:lnSpc>
                <a:spcPct val="150000"/>
              </a:lnSpc>
              <a:buClr>
                <a:srgbClr val="FF9933"/>
              </a:buClr>
            </a:pPr>
            <a:endParaRPr lang="es-ES" sz="1600" dirty="0"/>
          </a:p>
          <a:p>
            <a:pPr>
              <a:lnSpc>
                <a:spcPct val="150000"/>
              </a:lnSpc>
              <a:buClr>
                <a:srgbClr val="FF9933"/>
              </a:buClr>
            </a:pPr>
            <a:endParaRPr lang="es-ES" sz="1600" dirty="0"/>
          </a:p>
          <a:p>
            <a:pPr>
              <a:lnSpc>
                <a:spcPct val="150000"/>
              </a:lnSpc>
              <a:buClr>
                <a:srgbClr val="FF9933"/>
              </a:buClr>
            </a:pPr>
            <a:r>
              <a:rPr lang="es-ES" sz="1700" dirty="0"/>
              <a:t>Sin idea clara sobre los cambios en el comercio y adquisición de sustancias adictivas </a:t>
            </a:r>
          </a:p>
          <a:p>
            <a:pPr>
              <a:lnSpc>
                <a:spcPct val="150000"/>
              </a:lnSpc>
              <a:buClr>
                <a:srgbClr val="FF9933"/>
              </a:buClr>
            </a:pPr>
            <a:r>
              <a:rPr lang="es-ES" sz="1700" dirty="0"/>
              <a:t>Aumento del consumo o comportamiento adictivo en solitario</a:t>
            </a:r>
          </a:p>
          <a:p>
            <a:pPr>
              <a:lnSpc>
                <a:spcPct val="150000"/>
              </a:lnSpc>
              <a:buClr>
                <a:srgbClr val="FF9933"/>
              </a:buClr>
            </a:pPr>
            <a:r>
              <a:rPr lang="es-ES" sz="1700" dirty="0"/>
              <a:t>Grupos sociales vulnerables: </a:t>
            </a:r>
          </a:p>
          <a:p>
            <a:pPr lvl="1">
              <a:lnSpc>
                <a:spcPct val="150000"/>
              </a:lnSpc>
              <a:buClr>
                <a:srgbClr val="FF9933"/>
              </a:buClr>
            </a:pPr>
            <a:r>
              <a:rPr lang="es-ES" sz="1200" dirty="0"/>
              <a:t>familias bajo nivel de ingresos o trabajo precario, </a:t>
            </a:r>
          </a:p>
          <a:p>
            <a:pPr lvl="1">
              <a:lnSpc>
                <a:spcPct val="150000"/>
              </a:lnSpc>
              <a:buClr>
                <a:srgbClr val="FF9933"/>
              </a:buClr>
            </a:pPr>
            <a:r>
              <a:rPr lang="es-ES" sz="1200" dirty="0"/>
              <a:t>adolescentes sin control parental</a:t>
            </a:r>
          </a:p>
          <a:p>
            <a:pPr lvl="1">
              <a:lnSpc>
                <a:spcPct val="150000"/>
              </a:lnSpc>
              <a:buClr>
                <a:srgbClr val="FF9933"/>
              </a:buClr>
            </a:pPr>
            <a:r>
              <a:rPr lang="es-ES" sz="1200" dirty="0"/>
              <a:t>población:</a:t>
            </a:r>
          </a:p>
          <a:p>
            <a:pPr lvl="2">
              <a:lnSpc>
                <a:spcPct val="150000"/>
              </a:lnSpc>
              <a:buClr>
                <a:srgbClr val="FF9933"/>
              </a:buClr>
            </a:pPr>
            <a:r>
              <a:rPr lang="es-ES" sz="1200" dirty="0"/>
              <a:t>que vive sola o con problemas de vivienda, </a:t>
            </a:r>
          </a:p>
          <a:p>
            <a:pPr lvl="2">
              <a:lnSpc>
                <a:spcPct val="150000"/>
              </a:lnSpc>
              <a:buClr>
                <a:srgbClr val="FF9933"/>
              </a:buClr>
            </a:pPr>
            <a:r>
              <a:rPr lang="es-ES" sz="1200" dirty="0"/>
              <a:t>con problemas emocionales, conductuales o mentales previos</a:t>
            </a:r>
          </a:p>
          <a:p>
            <a:pPr lvl="2">
              <a:lnSpc>
                <a:spcPct val="150000"/>
              </a:lnSpc>
              <a:buClr>
                <a:srgbClr val="FF9933"/>
              </a:buClr>
            </a:pPr>
            <a:r>
              <a:rPr lang="es-ES" sz="1200" dirty="0"/>
              <a:t>con adicciones sin diagnosticar, de zonas urbanas, y consumidora con problemas para adquirir sustancias</a:t>
            </a:r>
          </a:p>
          <a:p>
            <a:pPr>
              <a:lnSpc>
                <a:spcPct val="150000"/>
              </a:lnSpc>
              <a:buClr>
                <a:srgbClr val="FF9933"/>
              </a:buClr>
            </a:pPr>
            <a:endParaRPr lang="es-ES" sz="17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39</a:t>
            </a:fld>
            <a:endParaRPr lang="es-ES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/>
        </p:nvGraphicFramePr>
        <p:xfrm>
          <a:off x="1619672" y="1953420"/>
          <a:ext cx="4536504" cy="12207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xmlns="" val="511886898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xmlns="" val="1662598580"/>
                    </a:ext>
                  </a:extLst>
                </a:gridCol>
              </a:tblGrid>
              <a:tr h="308610">
                <a:tc>
                  <a:txBody>
                    <a:bodyPr/>
                    <a:lstStyle/>
                    <a:p>
                      <a:pPr algn="ctr"/>
                      <a:r>
                        <a:rPr lang="eu-ES" sz="1400" dirty="0" err="1" smtClean="0"/>
                        <a:t>Hombres</a:t>
                      </a:r>
                      <a:endParaRPr lang="en-US" sz="1400" dirty="0"/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u-ES" sz="1400" dirty="0" err="1" smtClean="0"/>
                        <a:t>Mujeres</a:t>
                      </a:r>
                      <a:endParaRPr lang="en-US" sz="1400" dirty="0"/>
                    </a:p>
                  </a:txBody>
                  <a:tcPr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45077650"/>
                  </a:ext>
                </a:extLst>
              </a:tr>
              <a:tr h="912101">
                <a:tc>
                  <a:txBody>
                    <a:bodyPr/>
                    <a:lstStyle/>
                    <a:p>
                      <a:pPr algn="l"/>
                      <a:r>
                        <a:rPr lang="eu-ES" sz="1200" dirty="0" smtClean="0"/>
                        <a:t>- </a:t>
                      </a:r>
                      <a:r>
                        <a:rPr lang="eu-ES" sz="1200" dirty="0" err="1" smtClean="0"/>
                        <a:t>práctica</a:t>
                      </a:r>
                      <a:r>
                        <a:rPr lang="eu-ES" sz="1200" dirty="0" smtClean="0"/>
                        <a:t> de </a:t>
                      </a:r>
                      <a:r>
                        <a:rPr lang="eu-ES" sz="1200" dirty="0" err="1" smtClean="0"/>
                        <a:t>videojuegos</a:t>
                      </a:r>
                      <a:endParaRPr lang="eu-ES" sz="1200" dirty="0" smtClean="0"/>
                    </a:p>
                    <a:p>
                      <a:pPr algn="l"/>
                      <a:r>
                        <a:rPr lang="eu-ES" sz="1200" dirty="0" smtClean="0"/>
                        <a:t>- u</a:t>
                      </a:r>
                      <a:r>
                        <a:rPr lang="eu-ES" sz="1200" baseline="0" dirty="0" smtClean="0"/>
                        <a:t>so de </a:t>
                      </a:r>
                      <a:r>
                        <a:rPr lang="eu-ES" sz="1200" baseline="0" dirty="0" err="1" smtClean="0"/>
                        <a:t>internet</a:t>
                      </a:r>
                      <a:endParaRPr lang="eu-ES" sz="1200" baseline="0" dirty="0" smtClean="0"/>
                    </a:p>
                    <a:p>
                      <a:pPr algn="l"/>
                      <a:r>
                        <a:rPr lang="eu-ES" sz="1200" baseline="0" dirty="0" smtClean="0"/>
                        <a:t>- </a:t>
                      </a:r>
                      <a:r>
                        <a:rPr lang="eu-ES" sz="1200" baseline="0" dirty="0" err="1" smtClean="0"/>
                        <a:t>consumo</a:t>
                      </a:r>
                      <a:r>
                        <a:rPr lang="eu-ES" sz="1200" baseline="0" dirty="0" smtClean="0"/>
                        <a:t> de </a:t>
                      </a:r>
                      <a:r>
                        <a:rPr lang="eu-ES" sz="1200" baseline="0" dirty="0" err="1" smtClean="0"/>
                        <a:t>alcohol</a:t>
                      </a:r>
                      <a:endParaRPr lang="eu-ES" sz="1200" baseline="0" dirty="0" smtClean="0"/>
                    </a:p>
                    <a:p>
                      <a:pPr algn="l"/>
                      <a:r>
                        <a:rPr lang="eu-ES" sz="1200" baseline="0" dirty="0" smtClean="0"/>
                        <a:t>- </a:t>
                      </a:r>
                      <a:r>
                        <a:rPr lang="eu-ES" sz="1200" baseline="0" dirty="0" err="1" smtClean="0"/>
                        <a:t>juego</a:t>
                      </a:r>
                      <a:r>
                        <a:rPr lang="eu-ES" sz="1200" baseline="0" dirty="0" smtClean="0"/>
                        <a:t> con </a:t>
                      </a:r>
                      <a:r>
                        <a:rPr lang="eu-ES" sz="1200" baseline="0" dirty="0" err="1" smtClean="0"/>
                        <a:t>dinero</a:t>
                      </a:r>
                      <a:endParaRPr lang="en-US" sz="12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u-ES" sz="1200" dirty="0" smtClean="0"/>
                        <a:t>- uso de </a:t>
                      </a:r>
                      <a:r>
                        <a:rPr lang="eu-ES" sz="1200" dirty="0" err="1" smtClean="0"/>
                        <a:t>internet</a:t>
                      </a:r>
                      <a:r>
                        <a:rPr lang="eu-ES" sz="1200" dirty="0" smtClean="0"/>
                        <a:t> y RRSS</a:t>
                      </a:r>
                    </a:p>
                    <a:p>
                      <a:pPr algn="l"/>
                      <a:r>
                        <a:rPr lang="eu-ES" sz="1200" dirty="0" smtClean="0"/>
                        <a:t>- </a:t>
                      </a:r>
                      <a:r>
                        <a:rPr lang="eu-ES" sz="1200" dirty="0" err="1" smtClean="0"/>
                        <a:t>consumo</a:t>
                      </a:r>
                      <a:r>
                        <a:rPr lang="eu-ES" sz="1200" dirty="0" smtClean="0"/>
                        <a:t> de </a:t>
                      </a:r>
                    </a:p>
                    <a:p>
                      <a:pPr marL="447675" indent="-271463" algn="l">
                        <a:buClr>
                          <a:schemeClr val="accent6">
                            <a:lumMod val="50000"/>
                          </a:schemeClr>
                        </a:buClr>
                        <a:buSzPct val="80000"/>
                        <a:buFont typeface="Courier New" panose="02070309020205020404" pitchFamily="49" charset="0"/>
                        <a:buChar char="o"/>
                      </a:pPr>
                      <a:r>
                        <a:rPr lang="eu-ES" sz="1200" dirty="0" err="1" smtClean="0"/>
                        <a:t>alcohol</a:t>
                      </a:r>
                      <a:endParaRPr lang="eu-ES" sz="1200" dirty="0" smtClean="0"/>
                    </a:p>
                    <a:p>
                      <a:pPr marL="447675" indent="-271463" algn="l">
                        <a:buClr>
                          <a:schemeClr val="accent6">
                            <a:lumMod val="50000"/>
                          </a:schemeClr>
                        </a:buClr>
                        <a:buSzPct val="80000"/>
                        <a:buFont typeface="Courier New" panose="02070309020205020404" pitchFamily="49" charset="0"/>
                        <a:buChar char="o"/>
                      </a:pPr>
                      <a:r>
                        <a:rPr lang="eu-ES" sz="1200" baseline="0" dirty="0" err="1" smtClean="0"/>
                        <a:t>psicofármacos</a:t>
                      </a:r>
                      <a:r>
                        <a:rPr lang="eu-ES" sz="1200" baseline="0" dirty="0" smtClean="0"/>
                        <a:t> con </a:t>
                      </a:r>
                      <a:r>
                        <a:rPr lang="eu-ES" sz="1200" baseline="0" dirty="0" err="1" smtClean="0"/>
                        <a:t>receta</a:t>
                      </a:r>
                      <a:endParaRPr lang="en-US" sz="12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92579491"/>
                  </a:ext>
                </a:extLst>
              </a:tr>
            </a:tbl>
          </a:graphicData>
        </a:graphic>
      </p:graphicFrame>
      <p:pic>
        <p:nvPicPr>
          <p:cNvPr id="6" name="Irudi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34085"/>
            <a:ext cx="2383743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6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547664" y="170594"/>
            <a:ext cx="5400600" cy="594066"/>
          </a:xfrm>
        </p:spPr>
        <p:txBody>
          <a:bodyPr>
            <a:noAutofit/>
          </a:bodyPr>
          <a:lstStyle/>
          <a:p>
            <a:pPr>
              <a:lnSpc>
                <a:spcPts val="3400"/>
              </a:lnSpc>
            </a:pPr>
            <a:r>
              <a:rPr lang="es-ES" sz="2450" b="1" dirty="0">
                <a:solidFill>
                  <a:schemeClr val="tx2"/>
                </a:solidFill>
                <a:latin typeface="+mn-lt"/>
              </a:rPr>
              <a:t>El consumo de sustancias en los últimos 12 meses por sexo</a:t>
            </a:r>
            <a:endParaRPr lang="es-ES" sz="245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228184" y="5661248"/>
            <a:ext cx="2840694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00"/>
              </a:lnSpc>
            </a:pPr>
            <a:r>
              <a:rPr lang="es-ES" sz="850" dirty="0">
                <a:solidFill>
                  <a:srgbClr val="000000"/>
                </a:solidFill>
              </a:rPr>
              <a:t>Fuente: </a:t>
            </a:r>
            <a:r>
              <a:rPr lang="es-ES" sz="850" dirty="0"/>
              <a:t>Encuesta sobre Adicciones en la CAE 2017.</a:t>
            </a:r>
            <a:endParaRPr lang="es-ES" sz="850" dirty="0">
              <a:solidFill>
                <a:srgbClr val="000000"/>
              </a:solidFill>
            </a:endParaRPr>
          </a:p>
        </p:txBody>
      </p:sp>
      <p:graphicFrame>
        <p:nvGraphicFramePr>
          <p:cNvPr id="9" name="2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4210462"/>
              </p:ext>
            </p:extLst>
          </p:nvPr>
        </p:nvGraphicFramePr>
        <p:xfrm>
          <a:off x="3059832" y="1268760"/>
          <a:ext cx="6084168" cy="4176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3 Tabla"/>
          <p:cNvGraphicFramePr>
            <a:graphicFrameLocks noGrp="1"/>
          </p:cNvGraphicFramePr>
          <p:nvPr>
            <p:extLst/>
          </p:nvPr>
        </p:nvGraphicFramePr>
        <p:xfrm>
          <a:off x="3707904" y="5301208"/>
          <a:ext cx="5184577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86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309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233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0408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6336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 dirty="0">
                          <a:effectLst/>
                        </a:rPr>
                        <a:t>81,2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 dirty="0">
                          <a:effectLst/>
                        </a:rPr>
                        <a:t>25,9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 dirty="0">
                          <a:effectLst/>
                        </a:rPr>
                        <a:t>15,4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 dirty="0">
                          <a:effectLst/>
                        </a:rPr>
                        <a:t>9,6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 dirty="0">
                          <a:effectLst/>
                        </a:rPr>
                        <a:t>1,9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000" u="none" strike="noStrike" dirty="0">
                          <a:effectLst/>
                        </a:rPr>
                        <a:t>0,8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7" name="6 Rectángulo"/>
          <p:cNvSpPr/>
          <p:nvPr/>
        </p:nvSpPr>
        <p:spPr>
          <a:xfrm>
            <a:off x="0" y="1741391"/>
            <a:ext cx="2786216" cy="3500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" altLang="es-ES" sz="1300" b="1" dirty="0">
                <a:solidFill>
                  <a:schemeClr val="tx2"/>
                </a:solidFill>
              </a:rPr>
              <a:t>Las drogas más consumidas por la población de 15 a 74 años son las legales: alcohol y </a:t>
            </a:r>
            <a:r>
              <a:rPr lang="es-ES" altLang="es-ES" sz="1300" b="1" dirty="0" smtClean="0">
                <a:solidFill>
                  <a:schemeClr val="tx2"/>
                </a:solidFill>
              </a:rPr>
              <a:t>tabaco.</a:t>
            </a:r>
            <a:endParaRPr lang="es-ES" altLang="es-ES" sz="1300" b="1" dirty="0">
              <a:solidFill>
                <a:schemeClr val="tx2"/>
              </a:solidFill>
            </a:endParaRPr>
          </a:p>
          <a:p>
            <a:pPr lvl="0" algn="just"/>
            <a:endParaRPr lang="es-ES" altLang="es-ES" sz="1300" b="1" dirty="0">
              <a:solidFill>
                <a:schemeClr val="tx2"/>
              </a:solidFill>
            </a:endParaRPr>
          </a:p>
          <a:p>
            <a:pPr lvl="0" algn="just"/>
            <a:r>
              <a:rPr lang="es-ES" altLang="es-ES" sz="1300" b="1" dirty="0">
                <a:solidFill>
                  <a:schemeClr val="tx2"/>
                </a:solidFill>
              </a:rPr>
              <a:t>El 81,2  y el 25,9% ha consumido alcohol y tabaco, respectivamente, en los últimos 12 </a:t>
            </a:r>
            <a:r>
              <a:rPr lang="es-ES" altLang="es-ES" sz="1300" b="1" dirty="0" smtClean="0">
                <a:solidFill>
                  <a:schemeClr val="tx2"/>
                </a:solidFill>
              </a:rPr>
              <a:t>meses.</a:t>
            </a:r>
            <a:endParaRPr lang="es-ES" altLang="es-ES" sz="1300" b="1" dirty="0">
              <a:solidFill>
                <a:schemeClr val="tx2"/>
              </a:solidFill>
            </a:endParaRPr>
          </a:p>
          <a:p>
            <a:pPr lvl="0" algn="just"/>
            <a:endParaRPr lang="es-ES" altLang="es-ES" sz="1300" b="1" dirty="0">
              <a:solidFill>
                <a:schemeClr val="tx2"/>
              </a:solidFill>
            </a:endParaRPr>
          </a:p>
          <a:p>
            <a:pPr lvl="0" algn="just"/>
            <a:r>
              <a:rPr lang="es-ES" altLang="es-ES" sz="1300" b="1" dirty="0">
                <a:solidFill>
                  <a:schemeClr val="tx2"/>
                </a:solidFill>
              </a:rPr>
              <a:t>El 15,4% ha consumido psicofármacos, el 8,6% cannabis y un 1,9% otras sustancias ilegales a lo largo del último </a:t>
            </a:r>
            <a:r>
              <a:rPr lang="es-ES" altLang="es-ES" sz="1300" b="1" dirty="0" smtClean="0">
                <a:solidFill>
                  <a:schemeClr val="tx2"/>
                </a:solidFill>
              </a:rPr>
              <a:t>año.</a:t>
            </a:r>
          </a:p>
          <a:p>
            <a:pPr lvl="0" algn="just"/>
            <a:endParaRPr lang="eu-ES" altLang="es-ES" sz="1300" b="1" dirty="0">
              <a:solidFill>
                <a:schemeClr val="tx2"/>
              </a:solidFill>
            </a:endParaRPr>
          </a:p>
          <a:p>
            <a:pPr algn="just"/>
            <a:r>
              <a:rPr lang="es-ES" altLang="es-ES" sz="1300" b="1" dirty="0">
                <a:solidFill>
                  <a:schemeClr val="tx2"/>
                </a:solidFill>
              </a:rPr>
              <a:t>Las prevalencias son mayores entre los hombres, excepto en el caso  de los </a:t>
            </a:r>
            <a:r>
              <a:rPr lang="es-ES" altLang="es-ES" sz="1300" b="1" dirty="0" smtClean="0">
                <a:solidFill>
                  <a:schemeClr val="tx2"/>
                </a:solidFill>
              </a:rPr>
              <a:t>psicofármac</a:t>
            </a:r>
            <a:r>
              <a:rPr lang="es-ES" altLang="es-ES" sz="1350" b="1" dirty="0" smtClean="0">
                <a:solidFill>
                  <a:schemeClr val="tx2"/>
                </a:solidFill>
              </a:rPr>
              <a:t>os.</a:t>
            </a:r>
            <a:endParaRPr lang="es-ES" altLang="es-ES" sz="1350" b="1" dirty="0">
              <a:solidFill>
                <a:schemeClr val="tx2"/>
              </a:solidFill>
            </a:endParaRPr>
          </a:p>
          <a:p>
            <a:pPr lvl="0" algn="just"/>
            <a:endParaRPr lang="es-ES" altLang="es-ES" sz="1300" b="1" dirty="0">
              <a:solidFill>
                <a:schemeClr val="tx2"/>
              </a:solidFill>
            </a:endParaRPr>
          </a:p>
        </p:txBody>
      </p:sp>
      <p:pic>
        <p:nvPicPr>
          <p:cNvPr id="10" name="Irudia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4" y="6248400"/>
            <a:ext cx="2381086" cy="609600"/>
          </a:xfrm>
          <a:prstGeom prst="rect">
            <a:avLst/>
          </a:prstGeom>
        </p:spPr>
      </p:pic>
      <p:sp>
        <p:nvSpPr>
          <p:cNvPr id="2" name="Diapositibaren zenbakiaren leku-mark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4</a:t>
            </a:fld>
            <a:endParaRPr lang="es-ES"/>
          </a:p>
        </p:txBody>
      </p:sp>
      <p:pic>
        <p:nvPicPr>
          <p:cNvPr id="11" name="Irudia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1" y="-1"/>
            <a:ext cx="1691680" cy="93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4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85725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s-ES" sz="4600" b="1" dirty="0">
                <a:solidFill>
                  <a:schemeClr val="accent1">
                    <a:lumMod val="75000"/>
                  </a:schemeClr>
                </a:solidFill>
              </a:rPr>
              <a:t>Percepción </a:t>
            </a:r>
            <a:r>
              <a:rPr lang="es-ES" sz="4600" b="1" dirty="0" smtClean="0">
                <a:solidFill>
                  <a:schemeClr val="accent1">
                    <a:lumMod val="75000"/>
                  </a:schemeClr>
                </a:solidFill>
              </a:rPr>
              <a:t>profesionales </a:t>
            </a:r>
            <a:r>
              <a:rPr lang="es-ES" sz="4600" b="1" dirty="0">
                <a:solidFill>
                  <a:schemeClr val="accent1">
                    <a:lumMod val="75000"/>
                  </a:schemeClr>
                </a:solidFill>
              </a:rPr>
              <a:t>de prevención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9" y="1844824"/>
            <a:ext cx="8579296" cy="415592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s-ES" sz="1700" b="1" dirty="0"/>
              <a:t>Población menor de edad</a:t>
            </a:r>
          </a:p>
          <a:p>
            <a:pPr>
              <a:lnSpc>
                <a:spcPct val="150000"/>
              </a:lnSpc>
            </a:pPr>
            <a:endParaRPr lang="es-ES" sz="1700" b="1" dirty="0"/>
          </a:p>
          <a:p>
            <a:pPr>
              <a:lnSpc>
                <a:spcPct val="150000"/>
              </a:lnSpc>
            </a:pPr>
            <a:endParaRPr lang="es-ES" sz="1700" b="1" dirty="0"/>
          </a:p>
          <a:p>
            <a:pPr>
              <a:lnSpc>
                <a:spcPct val="150000"/>
              </a:lnSpc>
            </a:pPr>
            <a:endParaRPr lang="es-ES" sz="1700" b="1" dirty="0"/>
          </a:p>
          <a:p>
            <a:pPr>
              <a:lnSpc>
                <a:spcPct val="150000"/>
              </a:lnSpc>
            </a:pPr>
            <a:endParaRPr lang="es-ES" sz="1700" b="1" dirty="0"/>
          </a:p>
          <a:p>
            <a:pPr>
              <a:lnSpc>
                <a:spcPct val="150000"/>
              </a:lnSpc>
            </a:pPr>
            <a:endParaRPr lang="es-ES" sz="1700" b="1" dirty="0"/>
          </a:p>
          <a:p>
            <a:pPr>
              <a:lnSpc>
                <a:spcPct val="150000"/>
              </a:lnSpc>
            </a:pPr>
            <a:endParaRPr lang="es-ES" sz="1700" b="1" dirty="0"/>
          </a:p>
          <a:p>
            <a:pPr>
              <a:lnSpc>
                <a:spcPct val="150000"/>
              </a:lnSpc>
            </a:pPr>
            <a:endParaRPr lang="es-ES" sz="1700" b="1" dirty="0"/>
          </a:p>
          <a:p>
            <a:pPr marL="0" indent="0">
              <a:lnSpc>
                <a:spcPct val="150000"/>
              </a:lnSpc>
              <a:buNone/>
            </a:pPr>
            <a:r>
              <a:rPr lang="es-ES" sz="1700" b="1" dirty="0"/>
              <a:t>Jóvenes indicaban aumento del consumo de alcohol en padres y madres</a:t>
            </a:r>
            <a:endParaRPr lang="es-ES" sz="1700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40</a:t>
            </a:fld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1" y="2492897"/>
            <a:ext cx="4987517" cy="237850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331640" y="3040264"/>
            <a:ext cx="66247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dirty="0"/>
              <a:t>Anticipo entre jóvenes: </a:t>
            </a:r>
            <a:r>
              <a:rPr lang="es-ES" sz="2000" i="1" dirty="0"/>
              <a:t>“mientras que los adultos han podido seguir consumiendo en casa, nosotros no, así que cuando podamos la vamos a liar”</a:t>
            </a:r>
            <a:endParaRPr lang="en-US" sz="2000" dirty="0"/>
          </a:p>
        </p:txBody>
      </p:sp>
      <p:pic>
        <p:nvPicPr>
          <p:cNvPr id="5" name="Irudi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504" y="6234085"/>
            <a:ext cx="2383743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8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ulua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u-ES" b="1" dirty="0" err="1" smtClean="0">
                <a:solidFill>
                  <a:schemeClr val="accent1">
                    <a:lumMod val="75000"/>
                  </a:schemeClr>
                </a:solidFill>
              </a:rPr>
              <a:t>Nuevos</a:t>
            </a:r>
            <a:r>
              <a:rPr lang="eu-E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u-ES" b="1" dirty="0" err="1" smtClean="0">
                <a:solidFill>
                  <a:schemeClr val="accent1">
                    <a:lumMod val="75000"/>
                  </a:schemeClr>
                </a:solidFill>
              </a:rPr>
              <a:t>retos</a:t>
            </a:r>
            <a:r>
              <a:rPr lang="eu-E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u-ES" b="1" dirty="0" err="1" smtClean="0">
                <a:solidFill>
                  <a:schemeClr val="accent1">
                    <a:lumMod val="75000"/>
                  </a:schemeClr>
                </a:solidFill>
              </a:rPr>
              <a:t>en</a:t>
            </a:r>
            <a:r>
              <a:rPr lang="eu-ES" b="1" dirty="0" smtClean="0">
                <a:solidFill>
                  <a:schemeClr val="accent1">
                    <a:lumMod val="75000"/>
                  </a:schemeClr>
                </a:solidFill>
              </a:rPr>
              <a:t> la </a:t>
            </a:r>
            <a:r>
              <a:rPr lang="eu-ES" b="1" dirty="0" err="1" smtClean="0">
                <a:solidFill>
                  <a:schemeClr val="accent1">
                    <a:lumMod val="75000"/>
                  </a:schemeClr>
                </a:solidFill>
              </a:rPr>
              <a:t>atención</a:t>
            </a:r>
            <a:r>
              <a:rPr lang="eu-ES" b="1" dirty="0" smtClean="0">
                <a:solidFill>
                  <a:schemeClr val="accent1">
                    <a:lumMod val="75000"/>
                  </a:schemeClr>
                </a:solidFill>
              </a:rPr>
              <a:t> a </a:t>
            </a:r>
            <a:r>
              <a:rPr lang="eu-ES" b="1" dirty="0" err="1" smtClean="0">
                <a:solidFill>
                  <a:schemeClr val="accent1">
                    <a:lumMod val="75000"/>
                  </a:schemeClr>
                </a:solidFill>
              </a:rPr>
              <a:t>las</a:t>
            </a:r>
            <a:r>
              <a:rPr lang="eu-E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u-ES" b="1" dirty="0" err="1" smtClean="0">
                <a:solidFill>
                  <a:schemeClr val="accent1">
                    <a:lumMod val="75000"/>
                  </a:schemeClr>
                </a:solidFill>
              </a:rPr>
              <a:t>adicciones</a:t>
            </a:r>
            <a:r>
              <a:rPr lang="eu-ES" b="1" dirty="0" smtClean="0">
                <a:solidFill>
                  <a:schemeClr val="accent1">
                    <a:lumMod val="75000"/>
                  </a:schemeClr>
                </a:solidFill>
              </a:rPr>
              <a:t> – </a:t>
            </a:r>
            <a:r>
              <a:rPr lang="eu-ES" b="1" dirty="0" err="1" smtClean="0">
                <a:solidFill>
                  <a:schemeClr val="accent1">
                    <a:lumMod val="75000"/>
                  </a:schemeClr>
                </a:solidFill>
              </a:rPr>
              <a:t>covid</a:t>
            </a:r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Diapositibaren zenbakiaren leku-mark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41</a:t>
            </a:fld>
            <a:endParaRPr lang="es-ES"/>
          </a:p>
        </p:txBody>
      </p:sp>
      <p:pic>
        <p:nvPicPr>
          <p:cNvPr id="11266" name="Picture 2" descr="Ponemos en marcha el Proyecto Erdu. Infórmate | Gizakia - Una persona, un  futur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51" y="1556792"/>
            <a:ext cx="320068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ProyectoErdu. Se trata de una... - Fundación Gizakia | Face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98" y="1851949"/>
            <a:ext cx="3096344" cy="219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Ponemos en marcha el Proyecto Erdu. Infórmate | Gizakia - Una persona, un  futur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698" y="4532264"/>
            <a:ext cx="3096343" cy="218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rudi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57312"/>
            <a:ext cx="2383743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13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ulua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u-ES" b="1" dirty="0" err="1" smtClean="0">
                <a:solidFill>
                  <a:schemeClr val="accent1">
                    <a:lumMod val="75000"/>
                  </a:schemeClr>
                </a:solidFill>
              </a:rPr>
              <a:t>Reconocimiento</a:t>
            </a:r>
            <a:r>
              <a:rPr lang="eu-E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u-ES" b="1" dirty="0" err="1" smtClean="0">
                <a:solidFill>
                  <a:schemeClr val="accent1">
                    <a:lumMod val="75000"/>
                  </a:schemeClr>
                </a:solidFill>
              </a:rPr>
              <a:t>público</a:t>
            </a:r>
            <a:r>
              <a:rPr lang="eu-ES" b="1" dirty="0" smtClean="0">
                <a:solidFill>
                  <a:schemeClr val="accent1">
                    <a:lumMod val="75000"/>
                  </a:schemeClr>
                </a:solidFill>
              </a:rPr>
              <a:t> de la </a:t>
            </a:r>
            <a:r>
              <a:rPr lang="eu-ES" b="1" dirty="0" err="1" smtClean="0">
                <a:solidFill>
                  <a:schemeClr val="accent1">
                    <a:lumMod val="75000"/>
                  </a:schemeClr>
                </a:solidFill>
              </a:rPr>
              <a:t>labor</a:t>
            </a:r>
            <a:r>
              <a:rPr lang="eu-ES" b="1" dirty="0" smtClean="0">
                <a:solidFill>
                  <a:schemeClr val="accent1">
                    <a:lumMod val="75000"/>
                  </a:schemeClr>
                </a:solidFill>
              </a:rPr>
              <a:t> de </a:t>
            </a:r>
            <a:r>
              <a:rPr lang="eu-ES" b="1" dirty="0" err="1" smtClean="0">
                <a:solidFill>
                  <a:schemeClr val="accent1">
                    <a:lumMod val="75000"/>
                  </a:schemeClr>
                </a:solidFill>
              </a:rPr>
              <a:t>prevención</a:t>
            </a:r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stuaren leku-mar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Testuaren leku-mark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u-ES" dirty="0" err="1" smtClean="0"/>
              <a:t>Convocatoria</a:t>
            </a:r>
            <a:r>
              <a:rPr lang="eu-ES" dirty="0" smtClean="0"/>
              <a:t> 2020</a:t>
            </a:r>
            <a:endParaRPr lang="es-ES" dirty="0"/>
          </a:p>
        </p:txBody>
      </p:sp>
      <p:sp>
        <p:nvSpPr>
          <p:cNvPr id="6" name="Edukiaren leku-marka 5"/>
          <p:cNvSpPr>
            <a:spLocks noGrp="1"/>
          </p:cNvSpPr>
          <p:nvPr>
            <p:ph sz="quarter" idx="4"/>
          </p:nvPr>
        </p:nvSpPr>
        <p:spPr>
          <a:xfrm>
            <a:off x="4716016" y="2212777"/>
            <a:ext cx="4041775" cy="4143573"/>
          </a:xfrm>
        </p:spPr>
        <p:txBody>
          <a:bodyPr>
            <a:normAutofit fontScale="55000" lnSpcReduction="20000"/>
          </a:bodyPr>
          <a:lstStyle/>
          <a:p>
            <a:pPr marL="0" lvl="0" indent="0">
              <a:buNone/>
            </a:pPr>
            <a:r>
              <a:rPr lang="es-ES" sz="2900" dirty="0"/>
              <a:t>R</a:t>
            </a:r>
            <a:r>
              <a:rPr lang="es-ES" sz="2900" dirty="0" smtClean="0"/>
              <a:t>econocimiento a la trayectoria profesional Fundación Etorkintza</a:t>
            </a:r>
          </a:p>
          <a:p>
            <a:pPr marL="0" lvl="0" indent="0">
              <a:buNone/>
            </a:pPr>
            <a:endParaRPr lang="es-ES" sz="2900" dirty="0" smtClean="0"/>
          </a:p>
          <a:p>
            <a:pPr marL="0" lvl="0" indent="0">
              <a:buNone/>
            </a:pPr>
            <a:r>
              <a:rPr lang="es-ES" sz="2900" dirty="0"/>
              <a:t>R</a:t>
            </a:r>
            <a:r>
              <a:rPr lang="es-ES" sz="2900" dirty="0" smtClean="0"/>
              <a:t>econocimiento a las mejores prácticas en materia de adicciones </a:t>
            </a:r>
          </a:p>
          <a:p>
            <a:pPr marL="0" lvl="0" indent="0">
              <a:buNone/>
            </a:pPr>
            <a:r>
              <a:rPr lang="es-ES" sz="2900" dirty="0" smtClean="0"/>
              <a:t>Hospital San Juan De Dios Arrasate/Unión Deportiva </a:t>
            </a:r>
            <a:r>
              <a:rPr lang="es-ES" sz="2900" dirty="0" err="1" smtClean="0"/>
              <a:t>Aretxabaleta</a:t>
            </a:r>
            <a:r>
              <a:rPr lang="es-ES" sz="2900" dirty="0" smtClean="0"/>
              <a:t>, por </a:t>
            </a:r>
            <a:r>
              <a:rPr lang="es-ES" sz="2900" dirty="0" err="1" smtClean="0"/>
              <a:t>ud@a</a:t>
            </a:r>
            <a:r>
              <a:rPr lang="es-ES" sz="2900" dirty="0" smtClean="0"/>
              <a:t> </a:t>
            </a:r>
            <a:r>
              <a:rPr lang="es-ES" sz="2900" dirty="0" err="1" smtClean="0"/>
              <a:t>proiektua</a:t>
            </a:r>
            <a:endParaRPr lang="es-ES" sz="2900" dirty="0" smtClean="0"/>
          </a:p>
          <a:p>
            <a:pPr marL="0" indent="0">
              <a:buNone/>
            </a:pPr>
            <a:endParaRPr lang="es-ES" sz="2900" dirty="0" smtClean="0"/>
          </a:p>
          <a:p>
            <a:pPr marL="0" indent="0">
              <a:buNone/>
            </a:pPr>
            <a:r>
              <a:rPr lang="es-ES" sz="2900" dirty="0" smtClean="0"/>
              <a:t>Dos menciones específicas a las buenas prácticas: </a:t>
            </a:r>
          </a:p>
          <a:p>
            <a:pPr marL="0" lvl="0" indent="0">
              <a:buNone/>
            </a:pPr>
            <a:r>
              <a:rPr lang="es-ES" sz="2900" dirty="0" smtClean="0"/>
              <a:t>Fundación </a:t>
            </a:r>
            <a:r>
              <a:rPr lang="es-ES" sz="2900" dirty="0" err="1" smtClean="0"/>
              <a:t>Jeiki</a:t>
            </a:r>
            <a:r>
              <a:rPr lang="es-ES" sz="2900" dirty="0" smtClean="0"/>
              <a:t>, Fundación Gizakia, Fundación Agipad Y Fundación Etorkintza, por proyecto </a:t>
            </a:r>
            <a:r>
              <a:rPr lang="es-ES" sz="2900" dirty="0" err="1" smtClean="0"/>
              <a:t>Erdu</a:t>
            </a:r>
            <a:r>
              <a:rPr lang="es-ES" sz="2900" dirty="0" smtClean="0"/>
              <a:t>.</a:t>
            </a:r>
          </a:p>
          <a:p>
            <a:pPr marL="0" lvl="0" indent="0">
              <a:buNone/>
            </a:pPr>
            <a:r>
              <a:rPr lang="es-ES" sz="2900" dirty="0" smtClean="0"/>
              <a:t>Servicio </a:t>
            </a:r>
            <a:r>
              <a:rPr lang="es-ES" sz="2900" dirty="0" err="1" smtClean="0"/>
              <a:t>Psiquiatria</a:t>
            </a:r>
            <a:r>
              <a:rPr lang="es-ES" sz="2900" dirty="0" smtClean="0"/>
              <a:t> </a:t>
            </a:r>
            <a:r>
              <a:rPr lang="es-ES" sz="2900" dirty="0" err="1" smtClean="0"/>
              <a:t>Osi</a:t>
            </a:r>
            <a:r>
              <a:rPr lang="es-ES" sz="2900" dirty="0" smtClean="0"/>
              <a:t> </a:t>
            </a:r>
            <a:r>
              <a:rPr lang="es-ES" sz="2900" dirty="0" err="1" smtClean="0"/>
              <a:t>Barrualde</a:t>
            </a:r>
            <a:r>
              <a:rPr lang="es-ES" sz="2900" dirty="0" smtClean="0"/>
              <a:t> </a:t>
            </a:r>
            <a:r>
              <a:rPr lang="es-ES" sz="2900" dirty="0" err="1" smtClean="0"/>
              <a:t>Galdakao</a:t>
            </a:r>
            <a:r>
              <a:rPr lang="es-ES" sz="2900" dirty="0" smtClean="0"/>
              <a:t> - </a:t>
            </a:r>
            <a:r>
              <a:rPr lang="es-ES" sz="2900" dirty="0" err="1" smtClean="0"/>
              <a:t>Osakidetza</a:t>
            </a:r>
            <a:r>
              <a:rPr lang="es-ES" sz="2900" dirty="0" smtClean="0"/>
              <a:t>, por su buena práctica unidad dual.</a:t>
            </a:r>
          </a:p>
          <a:p>
            <a:endParaRPr lang="es-ES" dirty="0"/>
          </a:p>
        </p:txBody>
      </p:sp>
      <p:sp>
        <p:nvSpPr>
          <p:cNvPr id="7" name="Diapositibaren zenbakiaren leku-mark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42</a:t>
            </a:fld>
            <a:endParaRPr lang="es-ES"/>
          </a:p>
        </p:txBody>
      </p:sp>
      <p:pic>
        <p:nvPicPr>
          <p:cNvPr id="13314" name="Picture 2" descr="Drogomedia - Inicio | Facebook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12777"/>
            <a:ext cx="3957835" cy="395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rudi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259" y="6234086"/>
            <a:ext cx="2383743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6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positibaren zenbakiaren leku-mark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43</a:t>
            </a:fld>
            <a:endParaRPr lang="es-ES"/>
          </a:p>
        </p:txBody>
      </p:sp>
      <p:pic>
        <p:nvPicPr>
          <p:cNvPr id="10242" name="Picture 2" descr="ESKERRIK ASKO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78" y="692696"/>
            <a:ext cx="7841362" cy="566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rudi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5776715"/>
            <a:ext cx="2383743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05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539552" y="260648"/>
            <a:ext cx="8118907" cy="594066"/>
          </a:xfrm>
        </p:spPr>
        <p:txBody>
          <a:bodyPr>
            <a:noAutofit/>
          </a:bodyPr>
          <a:lstStyle/>
          <a:p>
            <a:pPr>
              <a:lnSpc>
                <a:spcPts val="3400"/>
              </a:lnSpc>
            </a:pPr>
            <a:r>
              <a:rPr lang="es-ES" sz="2450" b="1" dirty="0">
                <a:solidFill>
                  <a:schemeClr val="tx2"/>
                </a:solidFill>
                <a:latin typeface="+mn-lt"/>
              </a:rPr>
              <a:t>La edad de inicio en el consumo de drogas</a:t>
            </a:r>
            <a:endParaRPr lang="es-ES" sz="245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203848" y="5635714"/>
            <a:ext cx="5681388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100"/>
              </a:lnSpc>
            </a:pPr>
            <a:r>
              <a:rPr lang="es-ES" sz="850" dirty="0">
                <a:solidFill>
                  <a:srgbClr val="000000"/>
                </a:solidFill>
              </a:rPr>
              <a:t>Fuente: </a:t>
            </a:r>
            <a:r>
              <a:rPr lang="es-ES" sz="850" dirty="0"/>
              <a:t>Encuesta sobre Adicciones en la CAE 2017.</a:t>
            </a:r>
            <a:endParaRPr lang="es-ES" sz="850" dirty="0">
              <a:solidFill>
                <a:srgbClr val="000000"/>
              </a:solidFill>
            </a:endParaRPr>
          </a:p>
        </p:txBody>
      </p:sp>
      <p:graphicFrame>
        <p:nvGraphicFramePr>
          <p:cNvPr id="7" name="2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1518508"/>
              </p:ext>
            </p:extLst>
          </p:nvPr>
        </p:nvGraphicFramePr>
        <p:xfrm>
          <a:off x="2948294" y="1556792"/>
          <a:ext cx="6192496" cy="3966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9 Rectángulo"/>
          <p:cNvSpPr/>
          <p:nvPr/>
        </p:nvSpPr>
        <p:spPr>
          <a:xfrm>
            <a:off x="77203" y="1772816"/>
            <a:ext cx="274865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altLang="es-ES" sz="1300" b="1" dirty="0">
                <a:solidFill>
                  <a:schemeClr val="tx2"/>
                </a:solidFill>
              </a:rPr>
              <a:t>Las drogas de inicio más temprano son el alcohol y el tabaco, seguidas del </a:t>
            </a:r>
            <a:r>
              <a:rPr lang="es-ES" altLang="es-ES" sz="1300" b="1" dirty="0" smtClean="0">
                <a:solidFill>
                  <a:schemeClr val="tx2"/>
                </a:solidFill>
              </a:rPr>
              <a:t>cannabis.</a:t>
            </a:r>
          </a:p>
          <a:p>
            <a:pPr algn="just">
              <a:lnSpc>
                <a:spcPct val="150000"/>
              </a:lnSpc>
            </a:pPr>
            <a:endParaRPr lang="es-ES" altLang="es-ES" sz="1300" b="1" dirty="0">
              <a:solidFill>
                <a:schemeClr val="tx2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s-ES" altLang="es-ES" sz="1300" b="1" dirty="0">
                <a:solidFill>
                  <a:schemeClr val="tx2"/>
                </a:solidFill>
              </a:rPr>
              <a:t>Los psicofármacos son las sustancias con la edad de inicio más </a:t>
            </a:r>
            <a:r>
              <a:rPr lang="es-ES" altLang="es-ES" sz="1300" b="1" dirty="0" smtClean="0">
                <a:solidFill>
                  <a:schemeClr val="tx2"/>
                </a:solidFill>
              </a:rPr>
              <a:t>tardío.</a:t>
            </a:r>
          </a:p>
          <a:p>
            <a:pPr algn="just">
              <a:lnSpc>
                <a:spcPct val="150000"/>
              </a:lnSpc>
            </a:pPr>
            <a:endParaRPr lang="es-ES" altLang="es-ES" sz="1300" b="1" dirty="0">
              <a:solidFill>
                <a:schemeClr val="tx2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s-ES" altLang="es-ES" sz="1300" b="1" dirty="0">
                <a:solidFill>
                  <a:schemeClr val="tx2"/>
                </a:solidFill>
              </a:rPr>
              <a:t>En general, las edades de inicio son más tardías que la edad media del estado (EDADES, 2015</a:t>
            </a:r>
            <a:r>
              <a:rPr lang="es-ES" altLang="es-ES" sz="1300" b="1" dirty="0" smtClean="0">
                <a:solidFill>
                  <a:schemeClr val="tx2"/>
                </a:solidFill>
              </a:rPr>
              <a:t>).</a:t>
            </a:r>
            <a:endParaRPr lang="es-ES" altLang="es-ES" sz="1300" b="1" dirty="0">
              <a:solidFill>
                <a:schemeClr val="tx2"/>
              </a:solidFill>
            </a:endParaRPr>
          </a:p>
          <a:p>
            <a:pPr algn="just">
              <a:lnSpc>
                <a:spcPct val="150000"/>
              </a:lnSpc>
            </a:pPr>
            <a:endParaRPr lang="es-ES" sz="1300" dirty="0">
              <a:solidFill>
                <a:schemeClr val="tx2"/>
              </a:solidFill>
            </a:endParaRPr>
          </a:p>
          <a:p>
            <a:pPr algn="just">
              <a:lnSpc>
                <a:spcPct val="150000"/>
              </a:lnSpc>
            </a:pPr>
            <a:endParaRPr lang="es-ES" sz="1100" dirty="0">
              <a:solidFill>
                <a:schemeClr val="tx2"/>
              </a:solidFill>
            </a:endParaRPr>
          </a:p>
          <a:p>
            <a:pPr algn="just">
              <a:lnSpc>
                <a:spcPct val="150000"/>
              </a:lnSpc>
            </a:pPr>
            <a:endParaRPr lang="es-ES" sz="1100" dirty="0">
              <a:solidFill>
                <a:schemeClr val="tx2"/>
              </a:solidFill>
            </a:endParaRPr>
          </a:p>
          <a:p>
            <a:pPr algn="just">
              <a:lnSpc>
                <a:spcPct val="150000"/>
              </a:lnSpc>
            </a:pPr>
            <a:endParaRPr lang="es-ES" sz="1100" dirty="0">
              <a:solidFill>
                <a:schemeClr val="tx2"/>
              </a:solidFill>
            </a:endParaRPr>
          </a:p>
        </p:txBody>
      </p:sp>
      <p:pic>
        <p:nvPicPr>
          <p:cNvPr id="6" name="Irudi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4" y="6248400"/>
            <a:ext cx="2381086" cy="609600"/>
          </a:xfrm>
          <a:prstGeom prst="rect">
            <a:avLst/>
          </a:prstGeom>
        </p:spPr>
      </p:pic>
      <p:sp>
        <p:nvSpPr>
          <p:cNvPr id="2" name="Diapositibaren zenbakiaren leku-mark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5</a:t>
            </a:fld>
            <a:endParaRPr lang="es-ES"/>
          </a:p>
        </p:txBody>
      </p:sp>
      <p:pic>
        <p:nvPicPr>
          <p:cNvPr id="9" name="Irudi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1" y="-1"/>
            <a:ext cx="1691680" cy="93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4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ulua 1"/>
          <p:cNvSpPr>
            <a:spLocks noGrp="1"/>
          </p:cNvSpPr>
          <p:nvPr>
            <p:ph type="ctrTitle"/>
          </p:nvPr>
        </p:nvSpPr>
        <p:spPr>
          <a:xfrm>
            <a:off x="683568" y="980728"/>
            <a:ext cx="7772400" cy="1470025"/>
          </a:xfrm>
        </p:spPr>
        <p:txBody>
          <a:bodyPr/>
          <a:lstStyle/>
          <a:p>
            <a:r>
              <a:rPr lang="eu-ES" b="1" dirty="0" err="1" smtClean="0">
                <a:solidFill>
                  <a:schemeClr val="tx2"/>
                </a:solidFill>
              </a:rPr>
              <a:t>Organización</a:t>
            </a:r>
            <a:r>
              <a:rPr lang="eu-ES" b="1" dirty="0" smtClean="0">
                <a:solidFill>
                  <a:schemeClr val="tx2"/>
                </a:solidFill>
              </a:rPr>
              <a:t> de la </a:t>
            </a:r>
            <a:r>
              <a:rPr lang="eu-ES" b="1" dirty="0" err="1" smtClean="0">
                <a:solidFill>
                  <a:schemeClr val="tx2"/>
                </a:solidFill>
              </a:rPr>
              <a:t>atención</a:t>
            </a:r>
            <a:r>
              <a:rPr lang="eu-ES" b="1" dirty="0" smtClean="0">
                <a:solidFill>
                  <a:schemeClr val="tx2"/>
                </a:solidFill>
              </a:rPr>
              <a:t> a </a:t>
            </a:r>
            <a:r>
              <a:rPr lang="eu-ES" b="1" dirty="0" err="1" smtClean="0">
                <a:solidFill>
                  <a:schemeClr val="tx2"/>
                </a:solidFill>
              </a:rPr>
              <a:t>las</a:t>
            </a:r>
            <a:r>
              <a:rPr lang="eu-ES" b="1" dirty="0" smtClean="0">
                <a:solidFill>
                  <a:schemeClr val="tx2"/>
                </a:solidFill>
              </a:rPr>
              <a:t> </a:t>
            </a:r>
            <a:r>
              <a:rPr lang="eu-ES" b="1" dirty="0" err="1" smtClean="0">
                <a:solidFill>
                  <a:schemeClr val="tx2"/>
                </a:solidFill>
              </a:rPr>
              <a:t>adicciones</a:t>
            </a:r>
            <a:r>
              <a:rPr lang="eu-ES" b="1" dirty="0" smtClean="0">
                <a:solidFill>
                  <a:schemeClr val="tx2"/>
                </a:solidFill>
              </a:rPr>
              <a:t> </a:t>
            </a:r>
            <a:r>
              <a:rPr lang="eu-ES" b="1" dirty="0" err="1" smtClean="0">
                <a:solidFill>
                  <a:schemeClr val="tx2"/>
                </a:solidFill>
              </a:rPr>
              <a:t>en</a:t>
            </a:r>
            <a:r>
              <a:rPr lang="eu-ES" b="1" dirty="0">
                <a:solidFill>
                  <a:schemeClr val="tx2"/>
                </a:solidFill>
              </a:rPr>
              <a:t> </a:t>
            </a:r>
            <a:r>
              <a:rPr lang="eu-ES" b="1" dirty="0" smtClean="0">
                <a:solidFill>
                  <a:schemeClr val="tx2"/>
                </a:solidFill>
              </a:rPr>
              <a:t>Euskadi</a:t>
            </a:r>
            <a:endParaRPr lang="es-ES" b="1" dirty="0">
              <a:solidFill>
                <a:schemeClr val="tx2"/>
              </a:solidFill>
            </a:endParaRPr>
          </a:p>
        </p:txBody>
      </p:sp>
      <p:pic>
        <p:nvPicPr>
          <p:cNvPr id="4" name="Irudi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8400"/>
            <a:ext cx="2381086" cy="609600"/>
          </a:xfrm>
          <a:prstGeom prst="rect">
            <a:avLst/>
          </a:prstGeom>
        </p:spPr>
      </p:pic>
      <p:sp>
        <p:nvSpPr>
          <p:cNvPr id="5" name="Diapositibaren zenbakiaren leku-mark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6</a:t>
            </a:fld>
            <a:endParaRPr lang="es-ES"/>
          </a:p>
        </p:txBody>
      </p:sp>
      <p:pic>
        <p:nvPicPr>
          <p:cNvPr id="7172" name="Picture 4" descr="VII Plan sobre Adicciones de Euskadi - Adicciones - Departamento de Salud -  Gobierno Vasco - Euskadi.e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507" y="3485297"/>
            <a:ext cx="6972300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88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</a:rPr>
              <a:t>Los inicios (años 80 y 90)</a:t>
            </a:r>
            <a:endParaRPr lang="es-E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u-ES" b="1" dirty="0" smtClean="0"/>
              <a:t>En el </a:t>
            </a:r>
            <a:r>
              <a:rPr lang="eu-ES" b="1" dirty="0" err="1" smtClean="0"/>
              <a:t>Estado</a:t>
            </a:r>
            <a:r>
              <a:rPr lang="eu-ES" b="1" dirty="0" smtClean="0"/>
              <a:t> </a:t>
            </a:r>
            <a:r>
              <a:rPr lang="eu-ES" b="1" dirty="0" err="1" smtClean="0"/>
              <a:t>español</a:t>
            </a:r>
            <a:endParaRPr lang="es-ES" b="1" dirty="0" smtClean="0"/>
          </a:p>
          <a:p>
            <a:endParaRPr lang="es-ES" dirty="0" smtClean="0"/>
          </a:p>
          <a:p>
            <a:r>
              <a:rPr lang="es-ES" dirty="0" smtClean="0"/>
              <a:t>1er Plan Nacional sobre Drogas - </a:t>
            </a:r>
            <a:r>
              <a:rPr lang="es-ES" dirty="0" smtClean="0">
                <a:solidFill>
                  <a:srgbClr val="08B84B"/>
                </a:solidFill>
              </a:rPr>
              <a:t>1985</a:t>
            </a:r>
          </a:p>
          <a:p>
            <a:r>
              <a:rPr lang="es-ES" dirty="0" smtClean="0">
                <a:solidFill>
                  <a:srgbClr val="0070C0"/>
                </a:solidFill>
              </a:rPr>
              <a:t>Creación del SEIT (Servicio Estatal de Información sobre Toxicomanías) </a:t>
            </a:r>
            <a:r>
              <a:rPr lang="es-ES" dirty="0" smtClean="0"/>
              <a:t>– </a:t>
            </a:r>
            <a:r>
              <a:rPr lang="es-ES" dirty="0" smtClean="0">
                <a:solidFill>
                  <a:srgbClr val="08B84B"/>
                </a:solidFill>
              </a:rPr>
              <a:t>1986</a:t>
            </a:r>
          </a:p>
          <a:p>
            <a:r>
              <a:rPr lang="es-ES" dirty="0"/>
              <a:t>Ley de creación de la Fiscalía Especial antidroga – </a:t>
            </a:r>
            <a:r>
              <a:rPr lang="es-ES" dirty="0">
                <a:solidFill>
                  <a:srgbClr val="08B84B"/>
                </a:solidFill>
              </a:rPr>
              <a:t>1988</a:t>
            </a:r>
          </a:p>
          <a:p>
            <a:endParaRPr lang="es-ES" dirty="0">
              <a:solidFill>
                <a:srgbClr val="08B84B"/>
              </a:solidFill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17638"/>
            <a:ext cx="4038600" cy="517971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u-ES" b="1" dirty="0" smtClean="0"/>
              <a:t>En Euskadi</a:t>
            </a:r>
          </a:p>
          <a:p>
            <a:pPr marL="0" indent="0">
              <a:buNone/>
            </a:pPr>
            <a:endParaRPr lang="es-ES" b="1" dirty="0" smtClean="0"/>
          </a:p>
          <a:p>
            <a:r>
              <a:rPr lang="es-ES" dirty="0" smtClean="0">
                <a:solidFill>
                  <a:srgbClr val="0070C0"/>
                </a:solidFill>
              </a:rPr>
              <a:t>Creación del DAK </a:t>
            </a:r>
            <a:r>
              <a:rPr lang="es-ES" dirty="0" smtClean="0"/>
              <a:t>– </a:t>
            </a:r>
            <a:r>
              <a:rPr lang="es-ES" dirty="0" smtClean="0">
                <a:solidFill>
                  <a:srgbClr val="08B84B"/>
                </a:solidFill>
              </a:rPr>
              <a:t>1981</a:t>
            </a:r>
          </a:p>
          <a:p>
            <a:r>
              <a:rPr lang="es-ES" dirty="0" smtClean="0"/>
              <a:t>1er plan de actuación en Euskadi – </a:t>
            </a:r>
            <a:r>
              <a:rPr lang="es-ES" dirty="0" smtClean="0">
                <a:solidFill>
                  <a:srgbClr val="08B84B"/>
                </a:solidFill>
              </a:rPr>
              <a:t>1982</a:t>
            </a:r>
          </a:p>
          <a:p>
            <a:r>
              <a:rPr lang="es-ES" dirty="0" smtClean="0">
                <a:solidFill>
                  <a:srgbClr val="0070C0"/>
                </a:solidFill>
              </a:rPr>
              <a:t>Comisiones interdepartamental y parlamentaria</a:t>
            </a:r>
            <a:r>
              <a:rPr lang="es-ES" dirty="0" smtClean="0"/>
              <a:t> - </a:t>
            </a:r>
            <a:r>
              <a:rPr lang="es-ES" dirty="0" smtClean="0">
                <a:solidFill>
                  <a:srgbClr val="08B84B"/>
                </a:solidFill>
              </a:rPr>
              <a:t>1984</a:t>
            </a:r>
          </a:p>
          <a:p>
            <a:r>
              <a:rPr lang="es-ES" dirty="0" smtClean="0"/>
              <a:t>Secretaría General de Drogodependencias -  </a:t>
            </a:r>
            <a:r>
              <a:rPr lang="es-ES" dirty="0" smtClean="0">
                <a:solidFill>
                  <a:srgbClr val="08B84B"/>
                </a:solidFill>
              </a:rPr>
              <a:t>1986</a:t>
            </a:r>
          </a:p>
          <a:p>
            <a:r>
              <a:rPr lang="es-ES" dirty="0" smtClean="0">
                <a:solidFill>
                  <a:srgbClr val="0070C0"/>
                </a:solidFill>
              </a:rPr>
              <a:t>Libro Blanco de las Drogodependencias de Euskadi </a:t>
            </a:r>
            <a:r>
              <a:rPr lang="es-ES" dirty="0" smtClean="0"/>
              <a:t>– </a:t>
            </a:r>
            <a:r>
              <a:rPr lang="es-ES" dirty="0" smtClean="0">
                <a:solidFill>
                  <a:srgbClr val="08B84B"/>
                </a:solidFill>
              </a:rPr>
              <a:t>1987</a:t>
            </a:r>
          </a:p>
          <a:p>
            <a:r>
              <a:rPr lang="es-ES" dirty="0"/>
              <a:t>Primer Plan Trienal Vasco de Drogodependencias – </a:t>
            </a:r>
            <a:r>
              <a:rPr lang="es-ES" dirty="0">
                <a:solidFill>
                  <a:srgbClr val="08B84B"/>
                </a:solidFill>
              </a:rPr>
              <a:t>1990</a:t>
            </a:r>
          </a:p>
          <a:p>
            <a:r>
              <a:rPr lang="es-ES" dirty="0" smtClean="0">
                <a:solidFill>
                  <a:srgbClr val="0070C0"/>
                </a:solidFill>
              </a:rPr>
              <a:t>Creación </a:t>
            </a:r>
            <a:r>
              <a:rPr lang="es-ES" dirty="0">
                <a:solidFill>
                  <a:srgbClr val="0070C0"/>
                </a:solidFill>
              </a:rPr>
              <a:t>del Consejo Asesor de Drogodependencias </a:t>
            </a:r>
            <a:r>
              <a:rPr lang="es-ES" dirty="0"/>
              <a:t>- </a:t>
            </a:r>
            <a:r>
              <a:rPr lang="es-ES" dirty="0">
                <a:solidFill>
                  <a:srgbClr val="08B84B"/>
                </a:solidFill>
              </a:rPr>
              <a:t>1991</a:t>
            </a:r>
          </a:p>
          <a:p>
            <a:endParaRPr lang="es-ES" dirty="0" smtClean="0">
              <a:solidFill>
                <a:srgbClr val="08B84B"/>
              </a:solidFill>
            </a:endParaRPr>
          </a:p>
          <a:p>
            <a:endParaRPr lang="es-ES" dirty="0"/>
          </a:p>
          <a:p>
            <a:endParaRPr lang="es-ES" dirty="0" smtClean="0">
              <a:solidFill>
                <a:srgbClr val="08B84B"/>
              </a:solidFill>
            </a:endParaRPr>
          </a:p>
          <a:p>
            <a:endParaRPr lang="es-ES" dirty="0">
              <a:solidFill>
                <a:srgbClr val="08B84B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8555"/>
            <a:ext cx="25558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370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ulua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u-ES" dirty="0" err="1" smtClean="0"/>
              <a:t>Antecedentes</a:t>
            </a:r>
            <a:r>
              <a:rPr lang="eu-ES" dirty="0" smtClean="0"/>
              <a:t> </a:t>
            </a:r>
            <a:r>
              <a:rPr lang="eu-ES" dirty="0" err="1" smtClean="0"/>
              <a:t>normativos</a:t>
            </a:r>
            <a:endParaRPr lang="es-ES" dirty="0"/>
          </a:p>
        </p:txBody>
      </p:sp>
      <p:sp>
        <p:nvSpPr>
          <p:cNvPr id="3" name="Edukiaren leku-marka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sz="2200" b="1" dirty="0">
                <a:solidFill>
                  <a:srgbClr val="0070C0"/>
                </a:solidFill>
              </a:rPr>
              <a:t>Ley Vasca de 1988</a:t>
            </a:r>
          </a:p>
          <a:p>
            <a:pPr marL="0" indent="0">
              <a:buNone/>
            </a:pPr>
            <a:r>
              <a:rPr lang="es-ES" sz="1900" dirty="0"/>
              <a:t>Aprobada por unanimidad </a:t>
            </a:r>
          </a:p>
          <a:p>
            <a:pPr marL="0" indent="0">
              <a:buNone/>
            </a:pPr>
            <a:r>
              <a:rPr lang="es-ES" sz="1900" dirty="0"/>
              <a:t>Primera ley de estas características en todo </a:t>
            </a:r>
            <a:r>
              <a:rPr lang="es-ES" sz="1900" dirty="0" smtClean="0"/>
              <a:t>el Estado. </a:t>
            </a:r>
          </a:p>
          <a:p>
            <a:pPr marL="0" indent="0">
              <a:buNone/>
            </a:pPr>
            <a:r>
              <a:rPr lang="eu-ES" sz="1900" dirty="0" err="1" smtClean="0"/>
              <a:t>Referencia</a:t>
            </a:r>
            <a:r>
              <a:rPr lang="eu-ES" sz="1900" dirty="0" smtClean="0"/>
              <a:t> a la </a:t>
            </a:r>
            <a:r>
              <a:rPr lang="es-ES" sz="1900" b="1" dirty="0" smtClean="0"/>
              <a:t>prevención</a:t>
            </a:r>
            <a:r>
              <a:rPr lang="es-ES" sz="1900" dirty="0"/>
              <a:t>, asistencia y reinserción.</a:t>
            </a:r>
            <a:endParaRPr lang="es-ES" sz="1900" dirty="0" smtClean="0"/>
          </a:p>
          <a:p>
            <a:pPr marL="0" indent="0">
              <a:buNone/>
            </a:pPr>
            <a:endParaRPr lang="eu-ES" sz="1900" dirty="0"/>
          </a:p>
          <a:p>
            <a:pPr marL="0" indent="0">
              <a:buNone/>
            </a:pPr>
            <a:r>
              <a:rPr lang="eu-ES" sz="2200" b="1" dirty="0" err="1" smtClean="0">
                <a:solidFill>
                  <a:srgbClr val="0070C0"/>
                </a:solidFill>
              </a:rPr>
              <a:t>Ley</a:t>
            </a:r>
            <a:r>
              <a:rPr lang="eu-ES" sz="2200" b="1" dirty="0" smtClean="0">
                <a:solidFill>
                  <a:srgbClr val="0070C0"/>
                </a:solidFill>
              </a:rPr>
              <a:t> Vasca de 1998</a:t>
            </a:r>
            <a:endParaRPr lang="es-ES" sz="22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s-ES_tradnl" sz="1900" b="1" dirty="0" smtClean="0"/>
              <a:t>Normalización</a:t>
            </a:r>
            <a:r>
              <a:rPr lang="es-ES_tradnl" sz="1900" dirty="0" smtClean="0"/>
              <a:t> </a:t>
            </a:r>
            <a:r>
              <a:rPr lang="es-ES_tradnl" sz="1900" dirty="0"/>
              <a:t>de la respuesta a las distintas necesidades que surgen de las </a:t>
            </a:r>
            <a:r>
              <a:rPr lang="es-ES_tradnl" sz="1900" dirty="0" smtClean="0"/>
              <a:t>drogodependencias</a:t>
            </a:r>
          </a:p>
          <a:p>
            <a:pPr marL="0" indent="0">
              <a:buNone/>
            </a:pPr>
            <a:r>
              <a:rPr lang="es-ES" sz="1900" dirty="0"/>
              <a:t>P</a:t>
            </a:r>
            <a:r>
              <a:rPr lang="es-ES" sz="1900" dirty="0" smtClean="0"/>
              <a:t>rofundiza </a:t>
            </a:r>
            <a:r>
              <a:rPr lang="es-ES" sz="1900" dirty="0"/>
              <a:t>en la </a:t>
            </a:r>
            <a:r>
              <a:rPr lang="es-ES" sz="1900" b="1" dirty="0"/>
              <a:t>corresponsabilidad y coordinación </a:t>
            </a:r>
            <a:r>
              <a:rPr lang="es-ES" sz="1900" dirty="0"/>
              <a:t>de todas las administraciones y sectores implicados, y en nuestros ayuntamientos se crearon e implantaron </a:t>
            </a:r>
            <a:r>
              <a:rPr lang="es-ES" sz="1900" b="1" dirty="0"/>
              <a:t>equipos técnicos municipales de prevención comunitaria de las adicciones.</a:t>
            </a:r>
            <a:r>
              <a:rPr lang="es-ES" sz="1900" dirty="0"/>
              <a:t> </a:t>
            </a:r>
          </a:p>
          <a:p>
            <a:pPr marL="0" indent="0">
              <a:buNone/>
            </a:pPr>
            <a:endParaRPr lang="es-ES_tradnl" sz="19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s-ES_tradnl" sz="2200" b="1" dirty="0" smtClean="0">
                <a:solidFill>
                  <a:srgbClr val="0070C0"/>
                </a:solidFill>
              </a:rPr>
              <a:t>Modificación de 2011</a:t>
            </a:r>
          </a:p>
          <a:p>
            <a:pPr marL="0" indent="0">
              <a:buNone/>
            </a:pPr>
            <a:r>
              <a:rPr lang="es-ES" sz="1900" dirty="0" smtClean="0"/>
              <a:t>Prohibición </a:t>
            </a:r>
            <a:r>
              <a:rPr lang="es-ES" sz="1900" dirty="0"/>
              <a:t>de </a:t>
            </a:r>
            <a:r>
              <a:rPr lang="es-ES_tradnl" sz="1900" dirty="0"/>
              <a:t>fumar en espacios cerrados de uso público, especialmente en los establecimientos de hostelería y locales de ocio. </a:t>
            </a:r>
            <a:r>
              <a:rPr lang="es-ES_tradnl" sz="1900" dirty="0" smtClean="0"/>
              <a:t>Importante </a:t>
            </a:r>
            <a:r>
              <a:rPr lang="es-ES_tradnl" sz="1900" dirty="0"/>
              <a:t>paso adelante en la defensa de la salud pública.</a:t>
            </a:r>
          </a:p>
          <a:p>
            <a:pPr marL="0" indent="0">
              <a:buNone/>
            </a:pPr>
            <a:endParaRPr lang="es-ES_tradnl" sz="1600" b="1" dirty="0"/>
          </a:p>
          <a:p>
            <a:pPr marL="0" indent="0">
              <a:buNone/>
            </a:pPr>
            <a:endParaRPr lang="es-ES_tradnl" sz="1600" dirty="0"/>
          </a:p>
        </p:txBody>
      </p:sp>
      <p:sp>
        <p:nvSpPr>
          <p:cNvPr id="4" name="Diapositibaren zenbakiaren leku-mark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8</a:t>
            </a:fld>
            <a:endParaRPr lang="es-ES"/>
          </a:p>
        </p:txBody>
      </p:sp>
      <p:pic>
        <p:nvPicPr>
          <p:cNvPr id="5" name="Irudi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59892"/>
            <a:ext cx="2383743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0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568417"/>
          </a:xfrm>
        </p:spPr>
        <p:txBody>
          <a:bodyPr/>
          <a:lstStyle/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5" name="4 Rectángulo redondeado"/>
          <p:cNvSpPr/>
          <p:nvPr/>
        </p:nvSpPr>
        <p:spPr>
          <a:xfrm>
            <a:off x="755576" y="1412776"/>
            <a:ext cx="2304256" cy="16561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Gobierno Vasco Dpto. de Salud</a:t>
            </a:r>
          </a:p>
          <a:p>
            <a:pPr algn="ctr"/>
            <a:r>
              <a:rPr lang="es-ES" dirty="0" smtClean="0"/>
              <a:t>SALUD PÚBLICA Y ADICCIONES</a:t>
            </a:r>
            <a:endParaRPr lang="es-ES" dirty="0"/>
          </a:p>
        </p:txBody>
      </p:sp>
      <p:sp>
        <p:nvSpPr>
          <p:cNvPr id="6" name="5 Rectángulo redondeado"/>
          <p:cNvSpPr/>
          <p:nvPr/>
        </p:nvSpPr>
        <p:spPr>
          <a:xfrm>
            <a:off x="3599892" y="1412776"/>
            <a:ext cx="2052228" cy="9721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OSAKIDETZA</a:t>
            </a:r>
          </a:p>
          <a:p>
            <a:pPr algn="ctr"/>
            <a:r>
              <a:rPr lang="eu-ES" sz="1400" dirty="0" smtClean="0"/>
              <a:t>(</a:t>
            </a:r>
            <a:r>
              <a:rPr lang="eu-ES" sz="1400" dirty="0" err="1" smtClean="0"/>
              <a:t>Serv</a:t>
            </a:r>
            <a:r>
              <a:rPr lang="eu-ES" sz="1400" dirty="0" smtClean="0"/>
              <a:t>. Vasco de </a:t>
            </a:r>
            <a:r>
              <a:rPr lang="eu-ES" sz="1400" dirty="0" err="1" smtClean="0"/>
              <a:t>Salud</a:t>
            </a:r>
            <a:r>
              <a:rPr lang="eu-ES" sz="1400" dirty="0" smtClean="0"/>
              <a:t>)</a:t>
            </a:r>
            <a:endParaRPr lang="es-ES" sz="1400" dirty="0"/>
          </a:p>
        </p:txBody>
      </p:sp>
      <p:sp>
        <p:nvSpPr>
          <p:cNvPr id="7" name="6 Rectángulo redondeado"/>
          <p:cNvSpPr/>
          <p:nvPr/>
        </p:nvSpPr>
        <p:spPr>
          <a:xfrm>
            <a:off x="6228184" y="1412776"/>
            <a:ext cx="2066528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ENTIDADES LOCALES</a:t>
            </a:r>
            <a:endParaRPr lang="es-ES" dirty="0"/>
          </a:p>
        </p:txBody>
      </p:sp>
      <p:sp>
        <p:nvSpPr>
          <p:cNvPr id="12" name="11 CuadroTexto"/>
          <p:cNvSpPr txBox="1"/>
          <p:nvPr/>
        </p:nvSpPr>
        <p:spPr>
          <a:xfrm>
            <a:off x="7380312" y="35010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5" name="14 Rectángulo"/>
          <p:cNvSpPr/>
          <p:nvPr/>
        </p:nvSpPr>
        <p:spPr>
          <a:xfrm>
            <a:off x="6228184" y="4077072"/>
            <a:ext cx="2160240" cy="187220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700" dirty="0">
                <a:solidFill>
                  <a:schemeClr val="tx1"/>
                </a:solidFill>
              </a:rPr>
              <a:t>48 </a:t>
            </a:r>
            <a:r>
              <a:rPr lang="es-ES" sz="1700" dirty="0" smtClean="0">
                <a:solidFill>
                  <a:schemeClr val="tx1"/>
                </a:solidFill>
              </a:rPr>
              <a:t>con Técnico y/o      Plan local de adicciones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700" dirty="0" smtClean="0">
                <a:solidFill>
                  <a:schemeClr val="tx1"/>
                </a:solidFill>
              </a:rPr>
              <a:t>Programas de prevención</a:t>
            </a:r>
            <a:endParaRPr lang="es-ES" dirty="0"/>
          </a:p>
        </p:txBody>
      </p:sp>
      <p:sp>
        <p:nvSpPr>
          <p:cNvPr id="16" name="15 Rectángulo"/>
          <p:cNvSpPr/>
          <p:nvPr/>
        </p:nvSpPr>
        <p:spPr>
          <a:xfrm>
            <a:off x="611560" y="4048135"/>
            <a:ext cx="2664296" cy="254921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Normativa: Ley 1/2016 y su desarrollo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Planificación: Plan de Adicciones de Euskadi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Diseño, coordinación y evaluación de políticas y programas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Impulso: Orden de ayudas 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3779912" y="4077072"/>
            <a:ext cx="1764196" cy="11521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Asistencia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/>
                </a:solidFill>
              </a:rPr>
              <a:t>Tratamiento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611560" y="332656"/>
            <a:ext cx="7848872" cy="79208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400" dirty="0" smtClean="0">
              <a:solidFill>
                <a:schemeClr val="tx1"/>
              </a:solidFill>
            </a:endParaRPr>
          </a:p>
          <a:p>
            <a:pPr algn="ctr"/>
            <a:r>
              <a:rPr lang="es-ES" sz="2400" b="1" dirty="0" smtClean="0">
                <a:solidFill>
                  <a:srgbClr val="000000"/>
                </a:solidFill>
              </a:rPr>
              <a:t>PREVENCIÓN Y ABORDAJE DE </a:t>
            </a:r>
            <a:r>
              <a:rPr lang="es-ES" sz="2400" b="1" dirty="0">
                <a:solidFill>
                  <a:srgbClr val="000000"/>
                </a:solidFill>
              </a:rPr>
              <a:t>LAS </a:t>
            </a:r>
            <a:r>
              <a:rPr lang="es-ES" sz="2400" b="1" dirty="0" smtClean="0">
                <a:solidFill>
                  <a:srgbClr val="000000"/>
                </a:solidFill>
              </a:rPr>
              <a:t>ADICCIONES EN EUSKADI</a:t>
            </a:r>
            <a:endParaRPr lang="es-ES" sz="2400" b="1" dirty="0">
              <a:solidFill>
                <a:srgbClr val="000000"/>
              </a:solidFill>
            </a:endParaRPr>
          </a:p>
          <a:p>
            <a:pPr algn="ctr"/>
            <a:endParaRPr lang="es-ES" dirty="0"/>
          </a:p>
        </p:txBody>
      </p:sp>
      <p:sp>
        <p:nvSpPr>
          <p:cNvPr id="4" name="3 Flecha abajo"/>
          <p:cNvSpPr/>
          <p:nvPr/>
        </p:nvSpPr>
        <p:spPr>
          <a:xfrm>
            <a:off x="1665388" y="3212976"/>
            <a:ext cx="484632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Flecha abajo"/>
          <p:cNvSpPr/>
          <p:nvPr/>
        </p:nvSpPr>
        <p:spPr>
          <a:xfrm>
            <a:off x="4329684" y="2492896"/>
            <a:ext cx="484632" cy="14401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Flecha abajo"/>
          <p:cNvSpPr/>
          <p:nvPr/>
        </p:nvSpPr>
        <p:spPr>
          <a:xfrm>
            <a:off x="7057388" y="2564905"/>
            <a:ext cx="484632" cy="13681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Diapositibaren zenbakiaren leku-mark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F3EF0-DB68-4AFD-8B95-FF9D19405961}" type="slidenum">
              <a:rPr lang="es-ES" smtClean="0"/>
              <a:t>9</a:t>
            </a:fld>
            <a:endParaRPr lang="es-ES"/>
          </a:p>
        </p:txBody>
      </p:sp>
      <p:sp>
        <p:nvSpPr>
          <p:cNvPr id="14" name="Gorako ezker-eskuin gezia 13"/>
          <p:cNvSpPr/>
          <p:nvPr/>
        </p:nvSpPr>
        <p:spPr>
          <a:xfrm>
            <a:off x="4053934" y="5425439"/>
            <a:ext cx="1216152" cy="850392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Laukizuzena 18"/>
          <p:cNvSpPr/>
          <p:nvPr/>
        </p:nvSpPr>
        <p:spPr>
          <a:xfrm>
            <a:off x="3964799" y="6208656"/>
            <a:ext cx="1394421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u-E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Tercer</a:t>
            </a:r>
            <a:r>
              <a:rPr lang="eu-E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u-E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sector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Irudia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914" y="6205329"/>
            <a:ext cx="2381086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gai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2950</Words>
  <Application>Microsoft Office PowerPoint</Application>
  <PresentationFormat>Presentación en pantalla (4:3)</PresentationFormat>
  <Paragraphs>424</Paragraphs>
  <Slides>43</Slides>
  <Notes>20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51" baseType="lpstr">
      <vt:lpstr>MS PGothic</vt:lpstr>
      <vt:lpstr>Arial</vt:lpstr>
      <vt:lpstr>Bookman Old Style</vt:lpstr>
      <vt:lpstr>Calibri</vt:lpstr>
      <vt:lpstr>Courier New</vt:lpstr>
      <vt:lpstr>Times New Roman</vt:lpstr>
      <vt:lpstr>Tema de Office</vt:lpstr>
      <vt:lpstr>Fotografía de Photo Editor</vt:lpstr>
      <vt:lpstr>Presentación de PowerPoint</vt:lpstr>
      <vt:lpstr>Unas pinceladas de contexto</vt:lpstr>
      <vt:lpstr>Más pinceladas de contexto</vt:lpstr>
      <vt:lpstr>El consumo de sustancias en los últimos 12 meses por sexo</vt:lpstr>
      <vt:lpstr>La edad de inicio en el consumo de drogas</vt:lpstr>
      <vt:lpstr>Organización de la atención a las adicciones en Euskadi</vt:lpstr>
      <vt:lpstr>Los inicios (años 80 y 90)</vt:lpstr>
      <vt:lpstr>Antecedentes normativos</vt:lpstr>
      <vt:lpstr>Presentación de PowerPoint</vt:lpstr>
      <vt:lpstr>Equipos de prevención comunitaria</vt:lpstr>
      <vt:lpstr>Presentación de PowerPoint</vt:lpstr>
      <vt:lpstr>Presupuesto G.V. adicciones 2021</vt:lpstr>
      <vt:lpstr>  Herramientas  </vt:lpstr>
      <vt:lpstr>Presentación de PowerPoint</vt:lpstr>
      <vt:lpstr>www.drogomedia.com</vt:lpstr>
      <vt:lpstr>Convocatoria de subvenciones</vt:lpstr>
      <vt:lpstr>Ley 1/2016: áreas principales</vt:lpstr>
      <vt:lpstr>Presentación de PowerPoint</vt:lpstr>
      <vt:lpstr>Título I de la Ley 1/2016: prevención </vt:lpstr>
      <vt:lpstr>Debate social</vt:lpstr>
      <vt:lpstr>Plan de Adicciones de Euskadi</vt:lpstr>
      <vt:lpstr>Ejes prioritarios VII Plan de Adicciones</vt:lpstr>
      <vt:lpstr>Eje I del Plan: prevención y promoción</vt:lpstr>
      <vt:lpstr>Presentación de PowerPoint</vt:lpstr>
      <vt:lpstr>Entornos y conductas saludables</vt:lpstr>
      <vt:lpstr>Programas de prevención</vt:lpstr>
      <vt:lpstr>Prevención de las adicciones</vt:lpstr>
      <vt:lpstr>Programa Menores y alcohol</vt:lpstr>
      <vt:lpstr>Presentación de PowerPoint</vt:lpstr>
      <vt:lpstr>Presentación de PowerPoint</vt:lpstr>
      <vt:lpstr>App Zaindu</vt:lpstr>
      <vt:lpstr>Presentación de PowerPoint</vt:lpstr>
      <vt:lpstr>Objetivos</vt:lpstr>
      <vt:lpstr>Kerik gabeko gazteak</vt:lpstr>
      <vt:lpstr>Presentación de PowerPoint</vt:lpstr>
      <vt:lpstr>Adicciones sin Sustancia</vt:lpstr>
      <vt:lpstr>Ámbito laboral</vt:lpstr>
      <vt:lpstr>En tiempos del Covid</vt:lpstr>
      <vt:lpstr>Percepción profesionales de prevención</vt:lpstr>
      <vt:lpstr>Percepción profesionales de prevención</vt:lpstr>
      <vt:lpstr>Nuevos retos en la atención a las adicciones – covid</vt:lpstr>
      <vt:lpstr>Reconocimiento público de la labor de prevención</vt:lpstr>
      <vt:lpstr>Presentación de PowerPoint</vt:lpstr>
    </vt:vector>
  </TitlesOfParts>
  <Company>EJIE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Antía Vinos, Nerea</dc:creator>
  <cp:lastModifiedBy>Comunidad tomelloso</cp:lastModifiedBy>
  <cp:revision>116</cp:revision>
  <cp:lastPrinted>2021-03-22T15:19:55Z</cp:lastPrinted>
  <dcterms:created xsi:type="dcterms:W3CDTF">2018-08-31T10:59:14Z</dcterms:created>
  <dcterms:modified xsi:type="dcterms:W3CDTF">2021-03-24T13:16:30Z</dcterms:modified>
</cp:coreProperties>
</file>