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267" r:id="rId4"/>
    <p:sldId id="285" r:id="rId5"/>
    <p:sldId id="281" r:id="rId6"/>
    <p:sldId id="288" r:id="rId7"/>
    <p:sldId id="280" r:id="rId8"/>
    <p:sldId id="265" r:id="rId9"/>
    <p:sldId id="268" r:id="rId10"/>
    <p:sldId id="289" r:id="rId11"/>
    <p:sldId id="279" r:id="rId12"/>
    <p:sldId id="269" r:id="rId13"/>
    <p:sldId id="270" r:id="rId14"/>
    <p:sldId id="272" r:id="rId15"/>
    <p:sldId id="271" r:id="rId16"/>
    <p:sldId id="258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55" autoAdjust="0"/>
  </p:normalViewPr>
  <p:slideViewPr>
    <p:cSldViewPr>
      <p:cViewPr varScale="1">
        <p:scale>
          <a:sx n="57" d="100"/>
          <a:sy n="57" d="100"/>
        </p:scale>
        <p:origin x="836" y="7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8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873BC-69B9-4FB2-AFB4-708241D71D9D}" type="datetimeFigureOut">
              <a:rPr lang="es-ES" smtClean="0"/>
              <a:pPr/>
              <a:t>09/03/2021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27378-5B47-4AD8-8640-D3A75AD54F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613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391F9-9A4F-4513-A848-92017E62CDFD}" type="datetimeFigureOut">
              <a:rPr lang="es-ES" smtClean="0"/>
              <a:pPr/>
              <a:t>09/03/2021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CD34E-F7A0-4F44-86E9-FB504D6985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25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CD34E-F7A0-4F44-86E9-FB504D698508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12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CD34E-F7A0-4F44-86E9-FB504D698508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6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CD34E-F7A0-4F44-86E9-FB504D698508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052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CD34E-F7A0-4F44-86E9-FB504D698508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456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CD34E-F7A0-4F44-86E9-FB504D698508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920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CD34E-F7A0-4F44-86E9-FB504D698508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667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CD34E-F7A0-4F44-86E9-FB504D698508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364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CD34E-F7A0-4F44-86E9-FB504D698508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196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CD34E-F7A0-4F44-86E9-FB504D698508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08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19FD7-CE79-4C37-B8E5-4BAF489849BE}" type="datetimeFigureOut">
              <a:rPr lang="es-ES" smtClean="0"/>
              <a:pPr/>
              <a:t>09/03/2021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F1F02-C2B1-4EB7-8FA9-6E47B6274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19FD7-CE79-4C37-B8E5-4BAF489849BE}" type="datetimeFigureOut">
              <a:rPr lang="es-ES" smtClean="0"/>
              <a:pPr/>
              <a:t>09/03/2021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F1F02-C2B1-4EB7-8FA9-6E47B6274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19FD7-CE79-4C37-B8E5-4BAF489849BE}" type="datetimeFigureOut">
              <a:rPr lang="es-ES" smtClean="0"/>
              <a:pPr/>
              <a:t>09/03/2021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F1F02-C2B1-4EB7-8FA9-6E47B6274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F1F02-C2B1-4EB7-8FA9-6E47B6274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19FD7-CE79-4C37-B8E5-4BAF489849BE}" type="datetimeFigureOut">
              <a:rPr lang="es-ES" smtClean="0"/>
              <a:pPr/>
              <a:t>09/03/2021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F1F02-C2B1-4EB7-8FA9-6E47B6274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19FD7-CE79-4C37-B8E5-4BAF489849BE}" type="datetimeFigureOut">
              <a:rPr lang="es-ES" smtClean="0"/>
              <a:pPr/>
              <a:t>09/03/2021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F1F02-C2B1-4EB7-8FA9-6E47B6274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19FD7-CE79-4C37-B8E5-4BAF489849BE}" type="datetimeFigureOut">
              <a:rPr lang="es-ES" smtClean="0"/>
              <a:pPr/>
              <a:t>09/03/2021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F1F02-C2B1-4EB7-8FA9-6E47B6274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19FD7-CE79-4C37-B8E5-4BAF489849BE}" type="datetimeFigureOut">
              <a:rPr lang="es-ES" smtClean="0"/>
              <a:pPr/>
              <a:t>09/03/2021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F1F02-C2B1-4EB7-8FA9-6E47B6274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19FD7-CE79-4C37-B8E5-4BAF489849BE}" type="datetimeFigureOut">
              <a:rPr lang="es-ES" smtClean="0"/>
              <a:pPr/>
              <a:t>09/03/2021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F1F02-C2B1-4EB7-8FA9-6E47B6274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19FD7-CE79-4C37-B8E5-4BAF489849BE}" type="datetimeFigureOut">
              <a:rPr lang="es-ES" smtClean="0"/>
              <a:pPr/>
              <a:t>09/03/2021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F1F02-C2B1-4EB7-8FA9-6E47B6274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19FD7-CE79-4C37-B8E5-4BAF489849BE}" type="datetimeFigureOut">
              <a:rPr lang="es-ES" smtClean="0"/>
              <a:pPr/>
              <a:t>09/03/2021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F1F02-C2B1-4EB7-8FA9-6E47B6274D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 rot="16200000">
            <a:off x="-1478948" y="1703085"/>
            <a:ext cx="4149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B0F0"/>
                </a:solidFill>
                <a:latin typeface="Helvetica LT Std" pitchFamily="34" charset="0"/>
                <a:ea typeface="Adobe Gothic Std B" pitchFamily="34" charset="-128"/>
              </a:rPr>
              <a:t>mejora la vida de las personas</a:t>
            </a:r>
          </a:p>
        </p:txBody>
      </p:sp>
      <p:pic>
        <p:nvPicPr>
          <p:cNvPr id="5" name="4 Imagen" descr="poster logo2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rot="16200000">
            <a:off x="-374667" y="5294761"/>
            <a:ext cx="1736372" cy="7411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4581128"/>
            <a:ext cx="9144000" cy="2276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 descr="Ateneareduci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-171400"/>
            <a:ext cx="4824536" cy="649908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043608" y="168471"/>
            <a:ext cx="5365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FUNDACIÓN ATENEA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4"/>
          <a:srcRect l="38100" t="23844" r="38617" b="23133"/>
          <a:stretch/>
        </p:blipFill>
        <p:spPr bwMode="auto">
          <a:xfrm>
            <a:off x="2555776" y="2431815"/>
            <a:ext cx="2016224" cy="2801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403648" y="573325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Menos Riesgos Más Salud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1600" y="548680"/>
            <a:ext cx="7704856" cy="531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r>
              <a:rPr lang="es-CR" sz="2000" dirty="0">
                <a:latin typeface="Helvetica" panose="020B0604020202020204" pitchFamily="34" charset="0"/>
                <a:cs typeface="Helvetica" panose="020B0604020202020204" pitchFamily="34" charset="0"/>
              </a:rPr>
              <a:t>Todo ello desarrollado con un </a:t>
            </a:r>
            <a:r>
              <a:rPr lang="es-CR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enfoque de género</a:t>
            </a:r>
            <a:r>
              <a:rPr lang="es-CR" sz="2000" dirty="0">
                <a:latin typeface="Helvetica" panose="020B0604020202020204" pitchFamily="34" charset="0"/>
                <a:cs typeface="Helvetica" panose="020B0604020202020204" pitchFamily="34" charset="0"/>
              </a:rPr>
              <a:t>, ya que las diferencias entre hombres y mujeres, por cuestiones de género, en los patrones de consumo, el tiempo y tipo de acceso a los recursos de tratamiento, el estigma asociado al consumo, etc. son una realidad de necesario abordaje. </a:t>
            </a:r>
          </a:p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r>
              <a:rPr lang="es-CR" sz="2000" dirty="0">
                <a:latin typeface="Helvetica" panose="020B0604020202020204" pitchFamily="34" charset="0"/>
                <a:cs typeface="Helvetica" panose="020B0604020202020204" pitchFamily="34" charset="0"/>
              </a:rPr>
              <a:t>Es imprescindible abordar: los consumos </a:t>
            </a:r>
            <a:r>
              <a:rPr lang="es-CR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invisibilizados</a:t>
            </a:r>
            <a:r>
              <a:rPr lang="es-CR" sz="2000" dirty="0">
                <a:latin typeface="Helvetica" panose="020B0604020202020204" pitchFamily="34" charset="0"/>
                <a:cs typeface="Helvetica" panose="020B0604020202020204" pitchFamily="34" charset="0"/>
              </a:rPr>
              <a:t>, la doble penalización social, las relaciones interpersonales y de pareja, la violencia de género, la presencia de hijos/as, la relación con la sexualidad y el cuerpo, etc.</a:t>
            </a:r>
          </a:p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r>
              <a:rPr lang="es-CR" sz="2000" dirty="0">
                <a:latin typeface="Helvetica" panose="020B0604020202020204" pitchFamily="34" charset="0"/>
                <a:cs typeface="Helvetica" panose="020B0604020202020204" pitchFamily="34" charset="0"/>
              </a:rPr>
              <a:t>La perspectiva de género es marco analítico y comprehensivo, nunca únicamente descriptivo.</a:t>
            </a:r>
            <a:endParaRPr lang="es-E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840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31640" y="476672"/>
            <a:ext cx="72728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Son rasgos definitorios de este programa la priorización de estrategias encaminadas a: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Contactar con usuarios/as de drogas alejados/as de la red de recursos. Trabajamos en espacios de reunión, zonas de consumo y venta de drogas, etc.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 Reducir riesgos graves asociados al uso de drogas, como la transmisión del VIH/sida, Hepatitis C, e ITS.  Reparto de material preventivo y asesoramientos.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Conectar de forma eficaz a los/as usuarios/as con los recursos adecuados, facilitando su acceso a los mismos: UCA, servicios sociales, juzgados, otros recursos sanitarios, entidades, etc. Acompañamientos de calidad.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H="1">
            <a:off x="1619672" y="1556792"/>
            <a:ext cx="5988996" cy="0"/>
          </a:xfrm>
          <a:prstGeom prst="line">
            <a:avLst/>
          </a:prstGeom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1403648" y="980728"/>
            <a:ext cx="71287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Implicar en el programa a los servicios y recursos comunitarios, fomentando la coordinación y el trabajo en red.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Implicar en la promoción de la salud a los/as propios/as usuarios/as de drogas, potenciando que actúen como agentes de salud entre y con sus iguales y fomentando de esta manera el autocuidado y el cuidado mutuo.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Apoyar a las familias de las personas usuarias.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Acompañar en los procesos individuales de cada persona, trabajando a través del apoyo emocional. Somos referente y apoyo.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81841" y="2492896"/>
            <a:ext cx="66001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400" dirty="0">
              <a:solidFill>
                <a:srgbClr val="00B0F0"/>
              </a:solidFill>
            </a:endParaRPr>
          </a:p>
          <a:p>
            <a:pPr algn="just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2776"/>
            <a:ext cx="6632398" cy="37307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628" y="4847775"/>
            <a:ext cx="1981372" cy="198137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286000" y="1456473"/>
            <a:ext cx="4572000" cy="3774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Algunos casos: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s-ES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Martina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Tomás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Vanesa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Paco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628" y="4867547"/>
            <a:ext cx="1981372" cy="198137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9081"/>
            <a:ext cx="46501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90770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836781" cy="681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079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5 CuadroTexto"/>
          <p:cNvSpPr txBox="1">
            <a:spLocks noChangeArrowheads="1"/>
          </p:cNvSpPr>
          <p:nvPr/>
        </p:nvSpPr>
        <p:spPr bwMode="auto">
          <a:xfrm>
            <a:off x="1475656" y="1340768"/>
            <a:ext cx="669674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Ser la primera entidad privada que diseña y ejecuta un</a:t>
            </a: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20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modelo de atención psicosocial para personas con 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adicciones y lo aplica al Centro de Atención a personas con Adicciones (CAD) de Vallecas en 1984</a:t>
            </a:r>
          </a:p>
          <a:p>
            <a:pPr lvl="0" algn="just"/>
            <a:endParaRPr lang="es-E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Aportar </a:t>
            </a:r>
            <a:r>
              <a:rPr lang="es-ES" sz="20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investigaciones multidisciplinares 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en materia de adicciones y exclusión social para diseñar lo que sería el Plan Nacional sobre Drogas en 1986.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s-E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Crear </a:t>
            </a:r>
            <a:r>
              <a:rPr lang="es-ES" sz="20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EDUSALUD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, en 1989, la experiencia de prevención escolar más amplia, más innovadora y con mayores recursos ensayada nunca en España</a:t>
            </a:r>
            <a:r>
              <a:rPr lang="es-ES" sz="20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 </a:t>
            </a:r>
            <a:br>
              <a:rPr lang="es-ES" dirty="0"/>
            </a:br>
            <a:endParaRPr lang="es-ES" sz="1600" dirty="0">
              <a:latin typeface="Helvetica"/>
              <a:ea typeface="Helvetica"/>
              <a:cs typeface="Helvetica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63688" y="692696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Algunos hitos de nuestros 30 años de trayectoria son:</a:t>
            </a:r>
          </a:p>
        </p:txBody>
      </p:sp>
      <p:pic>
        <p:nvPicPr>
          <p:cNvPr id="7" name="Picture 2" descr="ruedaACOP-1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EEECE1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7020272" y="4724244"/>
            <a:ext cx="2123728" cy="2123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uedaACOP-1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EEECE1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7020272" y="4724244"/>
            <a:ext cx="2123728" cy="2123728"/>
          </a:xfrm>
          <a:prstGeom prst="rect">
            <a:avLst/>
          </a:prstGeom>
          <a:noFill/>
          <a:ln>
            <a:noFill/>
          </a:ln>
        </p:spPr>
      </p:pic>
      <p:sp>
        <p:nvSpPr>
          <p:cNvPr id="5125" name="5 CuadroTexto"/>
          <p:cNvSpPr txBox="1">
            <a:spLocks noChangeArrowheads="1"/>
          </p:cNvSpPr>
          <p:nvPr/>
        </p:nvSpPr>
        <p:spPr bwMode="auto">
          <a:xfrm>
            <a:off x="1763688" y="476672"/>
            <a:ext cx="612068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endParaRPr lang="es-ES" dirty="0">
              <a:solidFill>
                <a:srgbClr val="00B0F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Ser una entidad que combina la </a:t>
            </a:r>
            <a:r>
              <a:rPr lang="es-ES" sz="20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investigación social con los programas de intervención 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con el objetivo de conocer exhaustivamente la realidad para poder responder a sus demandas de la forma más eficaz y eficiente.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s-E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Gozar de estatus consultivo en el Consejo Económico y Social de </a:t>
            </a:r>
            <a:r>
              <a:rPr lang="es-ES" sz="20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Naciones Unidas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s-E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Ser una de las primeras entidades que se centra en potenciar los ámbitos que permiten y favorecen la inclusión social en lugar de trabajar “por colectivos”, una denominación de las personas que las estigmatiza y encorseta. </a:t>
            </a:r>
          </a:p>
          <a:p>
            <a:pPr algn="just"/>
            <a:endParaRPr lang="es-ES" dirty="0">
              <a:latin typeface="Helvetica" panose="020B0604020202020204" pitchFamily="34" charset="0"/>
              <a:ea typeface="Helvetica"/>
              <a:cs typeface="Helvetica" panose="020B0604020202020204" pitchFamily="34" charset="0"/>
            </a:endParaRPr>
          </a:p>
          <a:p>
            <a:endParaRPr lang="es-ES" sz="1600" dirty="0">
              <a:latin typeface="Helvetica" panose="020B0604020202020204" pitchFamily="34" charset="0"/>
              <a:ea typeface="Helvetica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CuadroTexto"/>
          <p:cNvSpPr txBox="1">
            <a:spLocks noChangeArrowheads="1"/>
          </p:cNvSpPr>
          <p:nvPr/>
        </p:nvSpPr>
        <p:spPr bwMode="auto">
          <a:xfrm>
            <a:off x="1763688" y="0"/>
            <a:ext cx="61206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endParaRPr lang="es-ES" dirty="0">
              <a:solidFill>
                <a:srgbClr val="00B0F0"/>
              </a:solidFill>
            </a:endParaRPr>
          </a:p>
          <a:p>
            <a:pPr algn="ctr"/>
            <a:r>
              <a:rPr lang="es-ES" sz="2000" b="1" dirty="0">
                <a:latin typeface="Helvetica" panose="020B0604020202020204" pitchFamily="34" charset="0"/>
                <a:ea typeface="Helvetica"/>
                <a:cs typeface="Helvetica" panose="020B0604020202020204" pitchFamily="34" charset="0"/>
              </a:rPr>
              <a:t>MENOS RIESGOS, MÁS SALUD</a:t>
            </a:r>
          </a:p>
          <a:p>
            <a:endParaRPr lang="es-ES" sz="1600" dirty="0">
              <a:latin typeface="Helvetica" panose="020B0604020202020204" pitchFamily="34" charset="0"/>
              <a:ea typeface="Helvetica"/>
              <a:cs typeface="Helvetica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50623" t="26041" r="31914" b="13093"/>
          <a:stretch/>
        </p:blipFill>
        <p:spPr bwMode="auto">
          <a:xfrm>
            <a:off x="3347864" y="922525"/>
            <a:ext cx="2952328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73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uedaACOP-1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EEECE1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7236296" y="4940268"/>
            <a:ext cx="1907704" cy="19077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043608" y="836712"/>
            <a:ext cx="777686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635" algn="just">
              <a:lnSpc>
                <a:spcPct val="150000"/>
              </a:lnSpc>
              <a:spcAft>
                <a:spcPts val="0"/>
              </a:spcAft>
            </a:pPr>
            <a:endParaRPr lang="es-ES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indent="381635" algn="just">
              <a:lnSpc>
                <a:spcPct val="150000"/>
              </a:lnSpc>
              <a:spcAft>
                <a:spcPts val="0"/>
              </a:spcAft>
            </a:pPr>
            <a:endParaRPr lang="es-ES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indent="381635" algn="just">
              <a:lnSpc>
                <a:spcPct val="150000"/>
              </a:lnSpc>
              <a:spcAft>
                <a:spcPts val="0"/>
              </a:spcAft>
            </a:pPr>
            <a:endParaRPr lang="es-ES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indent="381635" algn="just">
              <a:lnSpc>
                <a:spcPct val="150000"/>
              </a:lnSpc>
              <a:spcAft>
                <a:spcPts val="0"/>
              </a:spcAft>
            </a:pPr>
            <a:endParaRPr lang="es-ES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indent="381635" algn="just">
              <a:lnSpc>
                <a:spcPct val="150000"/>
              </a:lnSpc>
              <a:spcAft>
                <a:spcPts val="0"/>
              </a:spcAft>
            </a:pPr>
            <a:endParaRPr lang="es-ES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23628" y="404664"/>
            <a:ext cx="7416824" cy="626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endParaRPr lang="es-ES_tradnl" sz="20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r>
              <a:rPr lang="es-ES_tradnl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El programa </a:t>
            </a:r>
            <a:r>
              <a:rPr lang="es-ES" sz="20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Menos Riesgos, Más Salud </a:t>
            </a:r>
            <a:r>
              <a:rPr lang="es-ES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(MRMS) nació en el año </a:t>
            </a:r>
            <a:r>
              <a:rPr lang="es-ES" sz="20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1996</a:t>
            </a:r>
            <a:r>
              <a:rPr lang="es-ES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y en Albacete se desarrolla desde 2001.</a:t>
            </a:r>
          </a:p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endParaRPr lang="es-ES" sz="20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r>
              <a:rPr lang="es-ES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Menos Riesgos, Más Salud es un </a:t>
            </a:r>
            <a:r>
              <a:rPr lang="es-ES" sz="20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programa de reducción de daños y riesgos</a:t>
            </a:r>
            <a:r>
              <a:rPr lang="es-ES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 través de la </a:t>
            </a:r>
            <a:r>
              <a:rPr lang="es-ES" sz="2000" u="sng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educación de calle</a:t>
            </a:r>
            <a:r>
              <a:rPr lang="es-ES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que tiene como objeto la </a:t>
            </a:r>
            <a:r>
              <a:rPr lang="es-ES" sz="20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mejora de la calidad de vida y la promoción de la salud</a:t>
            </a:r>
            <a:r>
              <a:rPr lang="es-ES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entre colectivos excluidos o en riesgo de exclusión social, transeúntes y personas en tratamiento con metadona y/o libre de drogas.</a:t>
            </a:r>
          </a:p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endParaRPr lang="es-ES" sz="20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endParaRPr lang="es-E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59632" y="579502"/>
            <a:ext cx="7416824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endParaRPr lang="es-ES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r>
              <a:rPr lang="es-ES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 dirige principalmente a </a:t>
            </a:r>
            <a:r>
              <a:rPr lang="es-ES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consumidores/as de drogas </a:t>
            </a:r>
            <a:r>
              <a:rPr lang="es-ES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y a </a:t>
            </a:r>
            <a:r>
              <a:rPr lang="es-ES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usuarios/as de programa de mantenimiento con metadona</a:t>
            </a:r>
            <a:r>
              <a:rPr lang="es-ES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especialmente a aquellos/as en clara situación de exclusión y de vulnerabilidad, que necesitan un apoyo específico.</a:t>
            </a:r>
          </a:p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endParaRPr lang="es-ES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r>
              <a:rPr lang="es-CR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 </a:t>
            </a:r>
            <a:r>
              <a:rPr lang="es-CR" u="sng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situación de vulnerabilidad</a:t>
            </a:r>
            <a:r>
              <a:rPr lang="es-CR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es una constante en nuestra población, vulnerabilidad más bien generalizada (sexo, edad, nivel escolar, situación laboral, nivel económico…)</a:t>
            </a:r>
            <a:endParaRPr lang="es-ES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4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uedaACOP-1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EEECE1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7530008" y="5229200"/>
            <a:ext cx="1628800" cy="16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1043608" y="404664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635" algn="just">
              <a:lnSpc>
                <a:spcPct val="150000"/>
              </a:lnSpc>
              <a:spcAft>
                <a:spcPts val="0"/>
              </a:spcAft>
            </a:pPr>
            <a:endParaRPr lang="es-ES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indent="381635" algn="just">
              <a:lnSpc>
                <a:spcPct val="150000"/>
              </a:lnSpc>
              <a:spcAft>
                <a:spcPts val="0"/>
              </a:spcAft>
            </a:pPr>
            <a:endParaRPr lang="es-ES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indent="381635" algn="just">
              <a:lnSpc>
                <a:spcPct val="150000"/>
              </a:lnSpc>
              <a:spcAft>
                <a:spcPts val="0"/>
              </a:spcAft>
            </a:pPr>
            <a:endParaRPr lang="es-ES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indent="381635" algn="just">
              <a:lnSpc>
                <a:spcPct val="150000"/>
              </a:lnSpc>
              <a:spcAft>
                <a:spcPts val="0"/>
              </a:spcAft>
            </a:pPr>
            <a:endParaRPr lang="es-ES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59632" y="404664"/>
            <a:ext cx="734481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endParaRPr lang="es-ES" sz="20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r>
              <a:rPr lang="es-ES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Trabajamos en </a:t>
            </a:r>
            <a:r>
              <a:rPr lang="es-ES" sz="2000" i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lugares de difícil acceso para otros/as profesionales</a:t>
            </a:r>
            <a:r>
              <a:rPr lang="es-ES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     </a:t>
            </a:r>
            <a:r>
              <a:rPr lang="es-CR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flexibilidad y capacidad de adaptación a la realidad cambiante y a las necesidades</a:t>
            </a:r>
            <a:r>
              <a:rPr lang="es-ES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de las personas usuarias. </a:t>
            </a:r>
          </a:p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r>
              <a:rPr lang="es-CR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 </a:t>
            </a:r>
            <a:r>
              <a:rPr lang="es-CR" sz="20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educación de calle</a:t>
            </a:r>
            <a:r>
              <a:rPr lang="es-CR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y ser un programa de baja exigencia y de </a:t>
            </a:r>
            <a:r>
              <a:rPr lang="es-CR" sz="20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reducción de daños</a:t>
            </a:r>
            <a:r>
              <a:rPr lang="es-CR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permite conseguir que aquellas personas que no mantienen vinculación con ningún recurso socio-sanitario, sí que establezcan y se mantengan en contacto con nuestros equipos de profesionales, alcanzando una adherencia a nuestro servicio que permite </a:t>
            </a:r>
            <a:r>
              <a:rPr lang="es-CR" sz="2000" u="sng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trabajar la posterior adherencia a otros</a:t>
            </a:r>
            <a:r>
              <a:rPr lang="es-CR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</a:t>
            </a:r>
          </a:p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endParaRPr lang="es-CR" sz="20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2915816" y="1628800"/>
            <a:ext cx="576064" cy="15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5 CuadroTexto"/>
          <p:cNvSpPr txBox="1">
            <a:spLocks noChangeArrowheads="1"/>
          </p:cNvSpPr>
          <p:nvPr/>
        </p:nvSpPr>
        <p:spPr bwMode="auto">
          <a:xfrm>
            <a:off x="1403648" y="836712"/>
            <a:ext cx="669674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Helvetica"/>
                <a:ea typeface="Helvetica"/>
                <a:cs typeface="Helvetica"/>
              </a:rPr>
              <a:t>.</a:t>
            </a:r>
          </a:p>
          <a:p>
            <a:endParaRPr lang="es-ES" sz="1600" dirty="0">
              <a:latin typeface="Helvetica"/>
              <a:ea typeface="Helvetica"/>
              <a:cs typeface="Helvetic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9" y="4855046"/>
            <a:ext cx="1979712" cy="197971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259632" y="476672"/>
            <a:ext cx="72008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r>
              <a:rPr lang="es-CR" sz="2000" u="sng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Hacemos llegar</a:t>
            </a:r>
            <a:r>
              <a:rPr lang="es-CR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tanto </a:t>
            </a:r>
            <a:r>
              <a:rPr lang="es-CR" sz="2000" i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material preventivo </a:t>
            </a:r>
            <a:r>
              <a:rPr lang="es-CR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como </a:t>
            </a:r>
            <a:r>
              <a:rPr lang="es-CR" sz="2000" i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información y asesoramiento</a:t>
            </a:r>
            <a:r>
              <a:rPr lang="es-CR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 estas personas en situación de riesgo, sin olvidarnos del </a:t>
            </a:r>
            <a:r>
              <a:rPr lang="es-CR" sz="2000" i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apoyo</a:t>
            </a:r>
            <a:r>
              <a:rPr lang="es-CR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prestado: a nivel </a:t>
            </a:r>
            <a:r>
              <a:rPr lang="es-CR" sz="2000" i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emocional</a:t>
            </a:r>
            <a:r>
              <a:rPr lang="es-CR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y en sus </a:t>
            </a:r>
            <a:r>
              <a:rPr lang="es-CR" sz="2000" i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tratamientos</a:t>
            </a:r>
            <a:r>
              <a:rPr lang="es-CR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y </a:t>
            </a:r>
            <a:r>
              <a:rPr lang="es-CR" sz="2000" i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gestiones</a:t>
            </a:r>
            <a:r>
              <a:rPr lang="es-CR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de la vida diaria.</a:t>
            </a:r>
          </a:p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Voluntad de MRMS       </a:t>
            </a: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integrarse y complementar los servicios comunitarios ya existentes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La nuestra es una </a:t>
            </a: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propuesta comunitaria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 de reducción del daño, adaptada a cada una de las localidades donde trabajamos y en plena colaboración con los recursos locales ya existentes y el tejido asociativo, fomentando además la participación activa de </a:t>
            </a:r>
            <a:r>
              <a:rPr lang="es-ES_tradnl" sz="2000" dirty="0">
                <a:latin typeface="Helvetica" panose="020B0604020202020204" pitchFamily="34" charset="0"/>
                <a:cs typeface="Helvetica" panose="020B0604020202020204" pitchFamily="34" charset="0"/>
              </a:rPr>
              <a:t>los/as usuarios/as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 del programa.</a:t>
            </a:r>
          </a:p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4067944" y="2636912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87624" y="476672"/>
            <a:ext cx="7416824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635" algn="just">
              <a:lnSpc>
                <a:spcPct val="150000"/>
              </a:lnSpc>
              <a:spcAft>
                <a:spcPts val="800"/>
              </a:spcAft>
            </a:pPr>
            <a:r>
              <a:rPr lang="es-CR" sz="2000" dirty="0">
                <a:latin typeface="Helvetica" panose="020B0604020202020204" pitchFamily="34" charset="0"/>
                <a:cs typeface="Helvetica" panose="020B0604020202020204" pitchFamily="34" charset="0"/>
              </a:rPr>
              <a:t>El proyecto MRMS está implantado y se desarrolla en Albacete, tanto en áreas urbanas desaventajadas de la ciudad como en otras áreas con menos dificultades, priorizando la </a:t>
            </a:r>
            <a:r>
              <a:rPr lang="es-CR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reducción de las desigualdades en salud</a:t>
            </a:r>
            <a:r>
              <a:rPr lang="es-CR" sz="2000" dirty="0">
                <a:latin typeface="Helvetica" panose="020B0604020202020204" pitchFamily="34" charset="0"/>
                <a:cs typeface="Helvetica" panose="020B0604020202020204" pitchFamily="34" charset="0"/>
              </a:rPr>
              <a:t>, especialmente entre la </a:t>
            </a:r>
            <a:r>
              <a:rPr lang="es-CR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población con mayores necesidades y que no tiene contacto alguno o no llega a los recursos de salud</a:t>
            </a:r>
            <a:r>
              <a:rPr lang="es-CR" sz="20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ciónFAtenea30años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PresentaciónFAtenea30años2</Template>
  <TotalTime>8085</TotalTime>
  <Words>939</Words>
  <Application>Microsoft Office PowerPoint</Application>
  <PresentationFormat>Presentación en pantalla (4:3)</PresentationFormat>
  <Paragraphs>64</Paragraphs>
  <Slides>16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Helvetica</vt:lpstr>
      <vt:lpstr>Helvetica LT Std</vt:lpstr>
      <vt:lpstr>PresentaciónFAtenea30años2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ymanjon</dc:creator>
  <cp:lastModifiedBy>Javi Romero</cp:lastModifiedBy>
  <cp:revision>94</cp:revision>
  <dcterms:created xsi:type="dcterms:W3CDTF">2017-03-24T12:19:38Z</dcterms:created>
  <dcterms:modified xsi:type="dcterms:W3CDTF">2021-03-09T08:46:54Z</dcterms:modified>
</cp:coreProperties>
</file>