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8" r:id="rId2"/>
    <p:sldId id="261" r:id="rId3"/>
    <p:sldId id="259" r:id="rId4"/>
    <p:sldId id="260" r:id="rId5"/>
    <p:sldId id="262" r:id="rId6"/>
    <p:sldId id="263" r:id="rId7"/>
    <p:sldId id="264" r:id="rId8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707" autoAdjust="0"/>
  </p:normalViewPr>
  <p:slideViewPr>
    <p:cSldViewPr snapToGrid="0">
      <p:cViewPr varScale="1">
        <p:scale>
          <a:sx n="109" d="100"/>
          <a:sy n="109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39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673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2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12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307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4678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2372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6823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8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5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872EC-6515-47A1-89AE-36CB112EAF83}" type="datetimeFigureOut">
              <a:rPr lang="es-ES" smtClean="0"/>
              <a:t>10/03/2021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443A0-DA86-406E-B0CD-8638BFF9172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970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162909" y="458284"/>
            <a:ext cx="968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0000"/>
                </a:solidFill>
              </a:rPr>
              <a:t>II JORNADAS DE EXPERTOS</a:t>
            </a:r>
          </a:p>
          <a:p>
            <a:r>
              <a:rPr lang="es-ES" sz="3600" b="1" dirty="0" smtClean="0">
                <a:solidFill>
                  <a:srgbClr val="FF0000"/>
                </a:solidFill>
              </a:rPr>
              <a:t>COMUNIDADES TERAPÉUTICAS ESPECIALIZADAS</a:t>
            </a:r>
            <a:endParaRPr lang="es-ES" sz="3600" b="1" dirty="0">
              <a:solidFill>
                <a:srgbClr val="FF0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65887" y="1934876"/>
            <a:ext cx="6976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“Reestructurar y transformar el sistema de prevención y atención de adicciones”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377055" y="2857470"/>
            <a:ext cx="586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Tomelloso</a:t>
            </a:r>
            <a:r>
              <a:rPr lang="es-ES" dirty="0" smtClean="0"/>
              <a:t>, 11 y 12 de marzo de 2021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917224" y="5635870"/>
            <a:ext cx="2180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Carlos Alonso Sanz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963008" y="4273062"/>
            <a:ext cx="8502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</a:rPr>
              <a:t>“Nuevas estrategias para la adecuada prevención de adicciones, como un problema de salud pública”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8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68144" y="5077063"/>
            <a:ext cx="1213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Ámbito</a:t>
            </a:r>
          </a:p>
          <a:p>
            <a:r>
              <a:rPr lang="es-ES" sz="1600" dirty="0" smtClean="0"/>
              <a:t>comunitario</a:t>
            </a:r>
            <a:endParaRPr lang="es-ES" sz="16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650632" y="1243632"/>
            <a:ext cx="84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Ámbito</a:t>
            </a:r>
          </a:p>
          <a:p>
            <a:r>
              <a:rPr lang="es-ES" sz="1600" dirty="0" smtClean="0"/>
              <a:t>escolar</a:t>
            </a:r>
            <a:endParaRPr lang="es-ES" sz="16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059613" y="1325578"/>
            <a:ext cx="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Ámbito</a:t>
            </a:r>
          </a:p>
          <a:p>
            <a:r>
              <a:rPr lang="es-ES" sz="1600" dirty="0" smtClean="0"/>
              <a:t>familiar</a:t>
            </a:r>
            <a:endParaRPr lang="es-ES" sz="1600" dirty="0"/>
          </a:p>
        </p:txBody>
      </p:sp>
      <p:sp>
        <p:nvSpPr>
          <p:cNvPr id="8" name="CuadroTexto 7"/>
          <p:cNvSpPr txBox="1"/>
          <p:nvPr/>
        </p:nvSpPr>
        <p:spPr>
          <a:xfrm>
            <a:off x="8103030" y="4613104"/>
            <a:ext cx="953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Ámbito</a:t>
            </a:r>
          </a:p>
          <a:p>
            <a:r>
              <a:rPr lang="es-ES" sz="1600" dirty="0" smtClean="0"/>
              <a:t>sanitario</a:t>
            </a:r>
            <a:endParaRPr lang="es-ES" sz="1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853354" y="2831123"/>
            <a:ext cx="4044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PREVENCIÓN DE LAS ADICCIONES</a:t>
            </a:r>
            <a:endParaRPr lang="es-ES" sz="3200" dirty="0"/>
          </a:p>
        </p:txBody>
      </p:sp>
      <p:sp>
        <p:nvSpPr>
          <p:cNvPr id="11" name="Flecha derecha 10"/>
          <p:cNvSpPr/>
          <p:nvPr/>
        </p:nvSpPr>
        <p:spPr>
          <a:xfrm rot="13520783">
            <a:off x="4513617" y="2155206"/>
            <a:ext cx="762873" cy="72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 derecha 11"/>
          <p:cNvSpPr/>
          <p:nvPr/>
        </p:nvSpPr>
        <p:spPr>
          <a:xfrm rot="2416143">
            <a:off x="8404511" y="3639835"/>
            <a:ext cx="762873" cy="72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derecha 12"/>
          <p:cNvSpPr/>
          <p:nvPr/>
        </p:nvSpPr>
        <p:spPr>
          <a:xfrm rot="7906778">
            <a:off x="4504318" y="3843782"/>
            <a:ext cx="762873" cy="72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derecha 13"/>
          <p:cNvSpPr/>
          <p:nvPr/>
        </p:nvSpPr>
        <p:spPr>
          <a:xfrm rot="19388774">
            <a:off x="8451306" y="2190397"/>
            <a:ext cx="762873" cy="729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585" y="357595"/>
            <a:ext cx="2819400" cy="18796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54" y="464908"/>
            <a:ext cx="2582008" cy="172133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854" y="4613104"/>
            <a:ext cx="2494936" cy="152103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63" y="4566253"/>
            <a:ext cx="2563843" cy="169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792057" y="874438"/>
            <a:ext cx="3222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Larga tradición de prevención universal (prevención en el tiempo libre) </a:t>
            </a:r>
          </a:p>
          <a:p>
            <a:pPr algn="ctr"/>
            <a:r>
              <a:rPr lang="es-ES" dirty="0" smtClean="0"/>
              <a:t>Programa </a:t>
            </a:r>
            <a:r>
              <a:rPr lang="es-ES" dirty="0" err="1" smtClean="0"/>
              <a:t>Alcazul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6198574" y="4722520"/>
            <a:ext cx="5508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Problemas económicos</a:t>
            </a:r>
            <a:r>
              <a:rPr lang="es-ES" dirty="0" smtClean="0"/>
              <a:t>:  Crisis económica exigió priorizar los programas más eficientes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080003" y="6055725"/>
            <a:ext cx="334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Estrategia centrada en la Prevención selectiva e indicada</a:t>
            </a:r>
            <a:endParaRPr lang="es-ES" dirty="0"/>
          </a:p>
        </p:txBody>
      </p:sp>
      <p:sp>
        <p:nvSpPr>
          <p:cNvPr id="11" name="Flecha derecha 10"/>
          <p:cNvSpPr/>
          <p:nvPr/>
        </p:nvSpPr>
        <p:spPr>
          <a:xfrm>
            <a:off x="5745772" y="942626"/>
            <a:ext cx="470387" cy="254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6028226" y="2547375"/>
            <a:ext cx="505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Problemas de efectividad </a:t>
            </a:r>
            <a:r>
              <a:rPr lang="es-ES" dirty="0" smtClean="0"/>
              <a:t>(</a:t>
            </a:r>
            <a:r>
              <a:rPr lang="es-ES" dirty="0" err="1" smtClean="0"/>
              <a:t>prog</a:t>
            </a:r>
            <a:r>
              <a:rPr lang="es-ES" dirty="0" smtClean="0"/>
              <a:t> desarrollados en el tiempo libre no tienen la efectividad deseable)</a:t>
            </a:r>
            <a:endParaRPr lang="es-ES" dirty="0"/>
          </a:p>
        </p:txBody>
      </p:sp>
      <p:sp>
        <p:nvSpPr>
          <p:cNvPr id="17" name="CuadroTexto 16"/>
          <p:cNvSpPr txBox="1"/>
          <p:nvPr/>
        </p:nvSpPr>
        <p:spPr>
          <a:xfrm>
            <a:off x="6110653" y="3326582"/>
            <a:ext cx="5288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Problemas de planteamiento</a:t>
            </a:r>
            <a:r>
              <a:rPr lang="es-ES" dirty="0" smtClean="0"/>
              <a:t>: Responsabilizar a los niños y jóvenes de la solución de los problemas de adicciones. ¿Realmente debe dirigirse la prevención a los jóvenes y no a los adultos?</a:t>
            </a:r>
            <a:endParaRPr lang="es-ES" dirty="0"/>
          </a:p>
        </p:txBody>
      </p:sp>
      <p:sp>
        <p:nvSpPr>
          <p:cNvPr id="18" name="Flecha abajo 17"/>
          <p:cNvSpPr/>
          <p:nvPr/>
        </p:nvSpPr>
        <p:spPr>
          <a:xfrm>
            <a:off x="8229599" y="2130828"/>
            <a:ext cx="650631" cy="3604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2936631" y="163321"/>
            <a:ext cx="2611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Prevención: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Ámbito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Á</a:t>
            </a:r>
            <a:r>
              <a:rPr lang="es-ES" sz="1600" dirty="0" smtClean="0"/>
              <a:t>mbito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</a:rPr>
              <a:t>Á</a:t>
            </a:r>
            <a:r>
              <a:rPr lang="es-ES" sz="2000" b="1" dirty="0" smtClean="0">
                <a:solidFill>
                  <a:srgbClr val="FF0000"/>
                </a:solidFill>
              </a:rPr>
              <a:t>mbito comunitario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/>
              <a:t>Á</a:t>
            </a:r>
            <a:r>
              <a:rPr lang="es-ES" sz="1600" dirty="0" smtClean="0"/>
              <a:t>mbito sanitario</a:t>
            </a:r>
            <a:endParaRPr lang="es-ES" sz="1600" dirty="0"/>
          </a:p>
        </p:txBody>
      </p:sp>
      <p:sp>
        <p:nvSpPr>
          <p:cNvPr id="20" name="Flecha abajo 19"/>
          <p:cNvSpPr/>
          <p:nvPr/>
        </p:nvSpPr>
        <p:spPr>
          <a:xfrm>
            <a:off x="8258174" y="5564460"/>
            <a:ext cx="694592" cy="465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Flecha abajo 2"/>
          <p:cNvSpPr/>
          <p:nvPr/>
        </p:nvSpPr>
        <p:spPr>
          <a:xfrm rot="5400000">
            <a:off x="5372100" y="3742213"/>
            <a:ext cx="553916" cy="5275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2108664" y="3429000"/>
            <a:ext cx="34363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rgbClr val="0070C0"/>
                </a:solidFill>
              </a:rPr>
              <a:t>“La prevención no es cosa de niños”</a:t>
            </a:r>
            <a:endParaRPr lang="es-ES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540177"/>
              </p:ext>
            </p:extLst>
          </p:nvPr>
        </p:nvGraphicFramePr>
        <p:xfrm>
          <a:off x="10195049" y="819138"/>
          <a:ext cx="1350962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n de mapa de bits" r:id="rId4" imgW="5342857" imgH="4285714" progId="Paint.Picture">
                  <p:embed/>
                </p:oleObj>
              </mc:Choice>
              <mc:Fallback>
                <p:oleObj name="Imagen de mapa de bits" r:id="rId4" imgW="5342857" imgH="42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5049" y="819138"/>
                        <a:ext cx="1350962" cy="108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05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66241" y="1767007"/>
            <a:ext cx="348615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Grupos o colectivos </a:t>
            </a:r>
            <a:r>
              <a:rPr lang="es-ES" sz="1400" dirty="0"/>
              <a:t>de personas que, por sus características o circunstancias personales, familiares, sociales o ambientales, están en situación de riesgo de consumo de drogas (legales o ilegales) o de otros comportamientos adictivos.</a:t>
            </a:r>
          </a:p>
          <a:p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7183313" y="1767007"/>
            <a:ext cx="405325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Personas </a:t>
            </a:r>
            <a:r>
              <a:rPr lang="es-ES" sz="1400" dirty="0"/>
              <a:t>con factores específicos de vulnerabilidad, que experimentan los primeros síntomas de abuso de sustancias o de otros comportamientos adictivos, o que tienen otros problemas de conducta relacionados, entre los cuales pueden incluirse haber recibido sanciones administrativas por tenencia o consumo de drogas ilegales, presentar problemas de abuso de tecnologías de la información y la comunicación, problemas derivados del consumo abusivo de alcohol u otras drogas, etc.</a:t>
            </a:r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4523641" y="669070"/>
            <a:ext cx="4092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</a:rPr>
              <a:t>PREVENCIÓN SELECTIVA E INDICADA</a:t>
            </a:r>
            <a:endParaRPr lang="es-ES" sz="2000" b="1" dirty="0">
              <a:solidFill>
                <a:srgbClr val="0070C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3666390" y="5230321"/>
            <a:ext cx="703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municipio como ámbito más adecuado. No realizar programas generales sino intervenciones locales adaptadas a los grupos y personas en situación de riesgo</a:t>
            </a:r>
            <a:endParaRPr lang="es-ES" dirty="0"/>
          </a:p>
        </p:txBody>
      </p:sp>
      <p:sp>
        <p:nvSpPr>
          <p:cNvPr id="7" name="Flecha abajo 6"/>
          <p:cNvSpPr/>
          <p:nvPr/>
        </p:nvSpPr>
        <p:spPr>
          <a:xfrm rot="2567555">
            <a:off x="5359774" y="1038217"/>
            <a:ext cx="457200" cy="75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 rot="19200921">
            <a:off x="7850563" y="954077"/>
            <a:ext cx="457200" cy="75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abajo 8"/>
          <p:cNvSpPr/>
          <p:nvPr/>
        </p:nvSpPr>
        <p:spPr>
          <a:xfrm rot="2567555">
            <a:off x="7844105" y="4146454"/>
            <a:ext cx="457200" cy="75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lecha abajo 9"/>
          <p:cNvSpPr/>
          <p:nvPr/>
        </p:nvSpPr>
        <p:spPr>
          <a:xfrm rot="19336185">
            <a:off x="5347405" y="4152572"/>
            <a:ext cx="457200" cy="7541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96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209193" y="576560"/>
            <a:ext cx="2611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/>
              <a:t>Prevención: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Ambito</a:t>
            </a:r>
            <a:r>
              <a:rPr lang="es-ES" sz="1600" dirty="0" smtClean="0"/>
              <a:t> escolar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Ambito</a:t>
            </a:r>
            <a:r>
              <a:rPr lang="es-ES" sz="1600" dirty="0"/>
              <a:t> familiar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Ambito</a:t>
            </a:r>
            <a:r>
              <a:rPr lang="es-ES" sz="1600" dirty="0"/>
              <a:t> comunitario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b="1" dirty="0">
                <a:solidFill>
                  <a:srgbClr val="FF0000"/>
                </a:solidFill>
              </a:rPr>
              <a:t>Ámbito sanitario</a:t>
            </a:r>
          </a:p>
        </p:txBody>
      </p:sp>
      <p:sp>
        <p:nvSpPr>
          <p:cNvPr id="2" name="Flecha derecha 1"/>
          <p:cNvSpPr/>
          <p:nvPr/>
        </p:nvSpPr>
        <p:spPr>
          <a:xfrm>
            <a:off x="5820509" y="1634932"/>
            <a:ext cx="518746" cy="2998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7180410" y="1461672"/>
            <a:ext cx="384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Prevención del consumo de alcohol y tabaco en Atención Primaria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5460024" y="2808447"/>
            <a:ext cx="222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Programa “Respira”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3546231" y="3508891"/>
            <a:ext cx="689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Programa de prevención del consumo de alcohol en Atención Primaria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07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14900" y="277634"/>
            <a:ext cx="4106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PROGRAMA “RESPIRA”</a:t>
            </a:r>
            <a:endParaRPr lang="es-ES" sz="3200" dirty="0"/>
          </a:p>
        </p:txBody>
      </p:sp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975" y="1302019"/>
            <a:ext cx="3733434" cy="40612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uadroTexto 5"/>
          <p:cNvSpPr txBox="1"/>
          <p:nvPr/>
        </p:nvSpPr>
        <p:spPr>
          <a:xfrm>
            <a:off x="6682546" y="1740793"/>
            <a:ext cx="4475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Refuerzo de la abstinencia para personas no fumadoras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6831624" y="3763107"/>
            <a:ext cx="4659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Facilitar el abandono del tabaco para personas fumadoras, con y sin tratamiento farmacológico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761284" y="2782669"/>
            <a:ext cx="4668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Motivar para el abandono del tabaco en personas fumadoras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77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10838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848707" y="386861"/>
            <a:ext cx="81153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PROGRAMA DE PREVENCIÓN DEL CONSUMO DE ALCOHOL EN ATENCIÓN PRIMARIA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294793" y="1708145"/>
            <a:ext cx="6233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Refuerzo de la abstinencia </a:t>
            </a:r>
            <a:r>
              <a:rPr lang="es-ES" dirty="0" smtClean="0"/>
              <a:t>en personas que no beben alcohol,</a:t>
            </a:r>
          </a:p>
          <a:p>
            <a:r>
              <a:rPr lang="es-ES" dirty="0" smtClean="0"/>
              <a:t>especialmente en adolescentes y jóvenes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391508" y="2598542"/>
            <a:ext cx="557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 smtClean="0">
                <a:solidFill>
                  <a:srgbClr val="FF0000"/>
                </a:solidFill>
              </a:rPr>
              <a:t>Prevención de los consumos masivos</a:t>
            </a:r>
            <a:r>
              <a:rPr lang="es-ES" dirty="0" smtClean="0"/>
              <a:t>, especialmente</a:t>
            </a:r>
          </a:p>
          <a:p>
            <a:r>
              <a:rPr lang="es-ES" dirty="0" smtClean="0"/>
              <a:t> en jóvenes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2391508" y="3398389"/>
            <a:ext cx="7455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Concienciar de la importancia de mantener el consumo en los</a:t>
            </a:r>
          </a:p>
          <a:p>
            <a:r>
              <a:rPr lang="es-ES" dirty="0" smtClean="0"/>
              <a:t>límites de bajo riesgo o eliminar el consumo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2391508" y="4442302"/>
            <a:ext cx="6066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Facilitar la reducción o el abandono del consumo de alcohol en personas que beben por encima del nivel de bajo riesgo</a:t>
            </a:r>
            <a:endParaRPr lang="es-ES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447" y="1877377"/>
            <a:ext cx="2863215" cy="31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2338</TotalTime>
  <Words>452</Words>
  <Application>Microsoft Office PowerPoint</Application>
  <PresentationFormat>Panorámica</PresentationFormat>
  <Paragraphs>51</Paragraphs>
  <Slides>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Jccm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REGIONAL DE CASTILLA-LA MANCHA DE DROGODEPENDENCIAS Y OTRAS ADICCIONES. HORIZONTE 2018</dc:title>
  <dc:creator>ccas02 Carlos Alonso Sanz tfno:9253 89212</dc:creator>
  <cp:lastModifiedBy>Carlos Alonso Sanz</cp:lastModifiedBy>
  <cp:revision>222</cp:revision>
  <cp:lastPrinted>2020-03-04T08:00:59Z</cp:lastPrinted>
  <dcterms:created xsi:type="dcterms:W3CDTF">2017-03-29T07:26:37Z</dcterms:created>
  <dcterms:modified xsi:type="dcterms:W3CDTF">2021-03-10T14:01:43Z</dcterms:modified>
</cp:coreProperties>
</file>