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3" r:id="rId3"/>
    <p:sldId id="258" r:id="rId4"/>
    <p:sldId id="259" r:id="rId5"/>
    <p:sldId id="268" r:id="rId6"/>
    <p:sldId id="276" r:id="rId7"/>
    <p:sldId id="275" r:id="rId8"/>
    <p:sldId id="278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INA MOLINA, BLANCA" initials="MMB" lastIdx="6" clrIdx="0">
    <p:extLst>
      <p:ext uri="{19B8F6BF-5375-455C-9EA6-DF929625EA0E}">
        <p15:presenceInfo xmlns:p15="http://schemas.microsoft.com/office/powerpoint/2012/main" userId="S-1-5-21-2083222152-1659377746-1247820936-43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030" autoAdjust="0"/>
    <p:restoredTop sz="94660"/>
  </p:normalViewPr>
  <p:slideViewPr>
    <p:cSldViewPr snapToGrid="0">
      <p:cViewPr varScale="1">
        <p:scale>
          <a:sx n="28" d="100"/>
          <a:sy n="28" d="100"/>
        </p:scale>
        <p:origin x="6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BF40-F8FF-466C-B779-DFF336F788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C27D-56AF-4CF1-BD17-A637152D2D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BF40-F8FF-466C-B779-DFF336F788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C27D-56AF-4CF1-BD17-A637152D2D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3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BF40-F8FF-466C-B779-DFF336F788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C27D-56AF-4CF1-BD17-A637152D2D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6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BF40-F8FF-466C-B779-DFF336F788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C27D-56AF-4CF1-BD17-A637152D2D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3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BF40-F8FF-466C-B779-DFF336F788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C27D-56AF-4CF1-BD17-A637152D2D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7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BF40-F8FF-466C-B779-DFF336F788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C27D-56AF-4CF1-BD17-A637152D2D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8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BF40-F8FF-466C-B779-DFF336F788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C27D-56AF-4CF1-BD17-A637152D2D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4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BF40-F8FF-466C-B779-DFF336F788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C27D-56AF-4CF1-BD17-A637152D2D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1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BF40-F8FF-466C-B779-DFF336F788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C27D-56AF-4CF1-BD17-A637152D2D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4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BF40-F8FF-466C-B779-DFF336F788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C27D-56AF-4CF1-BD17-A637152D2D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BF40-F8FF-466C-B779-DFF336F788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C27D-56AF-4CF1-BD17-A637152D2D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7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6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DBF40-F8FF-466C-B779-DFF336F788A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DC27D-56AF-4CF1-BD17-A637152D2D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1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F395F0-FC68-4693-8FB3-520DB1E43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245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sz="4400" b="1" dirty="0"/>
              <a:t>La atención centrada en la persona desde el tratamiento ambulatorio en la provincia de Granada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E592A03-3289-4A0A-B0EF-9DC6AA2C83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  <a:p>
            <a:r>
              <a:rPr lang="es-ES" dirty="0"/>
              <a:t>Blanca Molina </a:t>
            </a:r>
            <a:r>
              <a:rPr lang="es-ES" dirty="0" err="1"/>
              <a:t>Molina</a:t>
            </a:r>
            <a:endParaRPr lang="es-ES" dirty="0"/>
          </a:p>
          <a:p>
            <a:r>
              <a:rPr lang="es-ES" dirty="0"/>
              <a:t>Directora del Servicio Provincial de Drogodependencias y Adicciones</a:t>
            </a:r>
          </a:p>
          <a:p>
            <a:r>
              <a:rPr lang="es-ES" b="1" dirty="0">
                <a:solidFill>
                  <a:srgbClr val="A50021"/>
                </a:solidFill>
              </a:rPr>
              <a:t>DIPUTACIÓN DE GRANADA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3CE6041-3FE5-4136-B6A0-1BCD5BF14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96"/>
            <a:ext cx="1619250" cy="9715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E05FD46-240A-49F7-A36F-07B8F208A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5066"/>
            <a:ext cx="5334000" cy="165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7E77AB4-4408-4264-BDE5-F59CD2E71F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5455547"/>
            <a:ext cx="1855576" cy="14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83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EAB39E2-7890-4D3F-BF7D-814379B94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62" t="19032" r="21428" b="5375"/>
          <a:stretch/>
        </p:blipFill>
        <p:spPr>
          <a:xfrm>
            <a:off x="2409370" y="0"/>
            <a:ext cx="7170059" cy="64878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243F1DF-1BDA-4C77-8CD9-F78F52F6F5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424" y="5444901"/>
            <a:ext cx="1855576" cy="14130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83B67FE-5D25-41DA-94C7-35A923C2D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96"/>
            <a:ext cx="16192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4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BEDDB37E-5F77-4263-998E-27C24631EC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400" b="1" dirty="0"/>
              <a:t>www.dipgra.es/adiccionesgranada/</a:t>
            </a:r>
            <a:br>
              <a:rPr lang="es-ES" sz="4400" b="1" dirty="0"/>
            </a:br>
            <a:endParaRPr lang="es-ES" sz="4400" b="1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B63735F9-8853-4DB2-ACBA-A8A9051B27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7C3355C-41FF-40A8-B7DE-E8630151A6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72" t="20304" b="4792"/>
          <a:stretch/>
        </p:blipFill>
        <p:spPr>
          <a:xfrm>
            <a:off x="0" y="1723571"/>
            <a:ext cx="5050971" cy="51344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A69088C-C7D1-4CCC-A853-9243C84EA5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86" t="20303" b="16349"/>
          <a:stretch/>
        </p:blipFill>
        <p:spPr>
          <a:xfrm>
            <a:off x="0" y="-114754"/>
            <a:ext cx="6879772" cy="3048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44288E51-DEA9-4047-BB54-5D83E0A923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06" t="14591" r="16235" b="7699"/>
          <a:stretch/>
        </p:blipFill>
        <p:spPr>
          <a:xfrm>
            <a:off x="5021944" y="2318658"/>
            <a:ext cx="8519885" cy="53267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CA98B2E7-2F53-4EE3-BC20-4BF606187A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238" t="40243" r="-2738" b="14729"/>
          <a:stretch/>
        </p:blipFill>
        <p:spPr>
          <a:xfrm>
            <a:off x="6574972" y="-153309"/>
            <a:ext cx="7315199" cy="3086555"/>
          </a:xfrm>
          <a:prstGeom prst="rect">
            <a:avLst/>
          </a:prstGeom>
        </p:spPr>
      </p:pic>
      <p:pic>
        <p:nvPicPr>
          <p:cNvPr id="18" name="Imagen 17" descr="Resultado de imagen de logo youtube sin fondo">
            <a:extLst>
              <a:ext uri="{FF2B5EF4-FFF2-40B4-BE49-F238E27FC236}">
                <a16:creationId xmlns:a16="http://schemas.microsoft.com/office/drawing/2014/main" xmlns="" id="{9EAFB8C5-B5CD-4BF9-A071-D4A2C177CF9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262312"/>
            <a:ext cx="5715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FA5D05B0-8A86-4D1A-81ED-365616552D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238" t="40243" r="-2738" b="14729"/>
          <a:stretch/>
        </p:blipFill>
        <p:spPr>
          <a:xfrm>
            <a:off x="6574971" y="-153309"/>
            <a:ext cx="7315199" cy="30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6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A0A8A360-FAEF-44BB-A3F8-AF4B8A06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/>
          <a:lstStyle/>
          <a:p>
            <a:pPr algn="ctr"/>
            <a:r>
              <a:rPr lang="es-ES" b="1" dirty="0"/>
              <a:t>Por qué?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66F0BD1-D2DF-4909-B8FA-1925FE3D1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9997"/>
            <a:ext cx="10515600" cy="4918006"/>
          </a:xfrm>
        </p:spPr>
        <p:txBody>
          <a:bodyPr>
            <a:noAutofit/>
          </a:bodyPr>
          <a:lstStyle/>
          <a:p>
            <a:r>
              <a:rPr lang="es-ES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Cada consumidor de drogas es diferente, no existen estándares por lo que no podemos aplicar una pauta de tratamiento igual para todos. </a:t>
            </a:r>
          </a:p>
          <a:p>
            <a:r>
              <a:rPr lang="es-ES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La atención a las personas afectadas por problemas de adicción debe darse mediante </a:t>
            </a:r>
            <a:r>
              <a:rPr lang="es-ES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abordajes de tipo integral </a:t>
            </a:r>
            <a:r>
              <a:rPr lang="es-ES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y centrados en la persona, </a:t>
            </a:r>
            <a:r>
              <a:rPr lang="es-ES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que tengan en cuenta el diverso peso y las significaciones de los aspectos socioculturales, psicológicos y biológicos </a:t>
            </a:r>
            <a:r>
              <a:rPr lang="es-ES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involucrados, pues la evidencia científica nos muestra que es el enfoque más acertado. </a:t>
            </a:r>
          </a:p>
          <a:p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Actuar desde un modelo de abordaje integral conocido como </a:t>
            </a:r>
            <a:r>
              <a:rPr lang="es-E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biopsicosocial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nos ha permitido construir una </a:t>
            </a:r>
            <a:r>
              <a:rPr lang="es-E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formal de servicios 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ha garantizado el derecho a recibir una </a:t>
            </a:r>
            <a:r>
              <a:rPr lang="es-E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diversificada y universal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 intervenciones basadas en</a:t>
            </a:r>
            <a:r>
              <a:rPr lang="es-E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fundamentos científicos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331AE66-6ED4-4509-9875-DFB7B37A6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96"/>
            <a:ext cx="1619250" cy="9715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8DE3AF1-2CF0-41FD-9F71-B88968B46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5455547"/>
            <a:ext cx="1855576" cy="14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6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203867" y="1347236"/>
            <a:ext cx="10515600" cy="4935538"/>
          </a:xfrm>
        </p:spPr>
        <p:txBody>
          <a:bodyPr>
            <a:normAutofit/>
          </a:bodyPr>
          <a:lstStyle/>
          <a:p>
            <a:r>
              <a:rPr lang="es-ES" b="1" dirty="0"/>
              <a:t>La Red de Atención a las drogodependencias en Andalucía se caracteriza por ser de cobertura universal y de acceso directo y gratuito. </a:t>
            </a:r>
          </a:p>
          <a:p>
            <a:r>
              <a:rPr lang="es-ES" b="1" dirty="0"/>
              <a:t>Es una red mixta en la que se integran centros públicos y privados concertados. Participan varias administraciones: Junta de Andalucía, Diputaciones, Ayuntamientos, Mancomunidades y entidades sociales.</a:t>
            </a:r>
          </a:p>
          <a:p>
            <a:r>
              <a:rPr lang="es-ES" b="1" dirty="0"/>
              <a:t>Es una red extensa y diversificada de recursos y programas:</a:t>
            </a:r>
          </a:p>
          <a:p>
            <a:pPr lvl="1"/>
            <a:r>
              <a:rPr lang="es-ES" b="1" dirty="0"/>
              <a:t>Programas Asistenciales</a:t>
            </a:r>
          </a:p>
          <a:p>
            <a:pPr lvl="1"/>
            <a:r>
              <a:rPr lang="es-ES" b="1" dirty="0"/>
              <a:t>Programas de Incorporación Social</a:t>
            </a:r>
          </a:p>
          <a:p>
            <a:pPr lvl="1"/>
            <a:r>
              <a:rPr lang="es-ES" b="1" dirty="0"/>
              <a:t>Programas de Prevención</a:t>
            </a:r>
          </a:p>
          <a:p>
            <a:pPr lvl="1"/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96"/>
            <a:ext cx="1619250" cy="9715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DF44FCB-41B7-4E76-BB82-1639A1D49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5455547"/>
            <a:ext cx="1855576" cy="14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1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5"/>
          <p:cNvGrpSpPr>
            <a:grpSpLocks noChangeAspect="1"/>
          </p:cNvGrpSpPr>
          <p:nvPr/>
        </p:nvGrpSpPr>
        <p:grpSpPr bwMode="auto">
          <a:xfrm>
            <a:off x="395288" y="1349599"/>
            <a:ext cx="8353425" cy="5290915"/>
            <a:chOff x="1134" y="1560"/>
            <a:chExt cx="2016" cy="3451"/>
          </a:xfrm>
        </p:grpSpPr>
        <p:cxnSp>
          <p:nvCxnSpPr>
            <p:cNvPr id="3" name="_s2076"/>
            <p:cNvCxnSpPr>
              <a:cxnSpLocks noChangeShapeType="1"/>
              <a:stCxn id="19" idx="1"/>
              <a:endCxn id="16" idx="2"/>
            </p:cNvCxnSpPr>
            <p:nvPr/>
          </p:nvCxnSpPr>
          <p:spPr bwMode="auto">
            <a:xfrm rot="10800000">
              <a:off x="2142" y="4580"/>
              <a:ext cx="144" cy="28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" name="_s2074"/>
            <p:cNvCxnSpPr>
              <a:cxnSpLocks noChangeShapeType="1"/>
              <a:stCxn id="18" idx="1"/>
              <a:endCxn id="15" idx="2"/>
            </p:cNvCxnSpPr>
            <p:nvPr/>
          </p:nvCxnSpPr>
          <p:spPr bwMode="auto">
            <a:xfrm rot="10800000">
              <a:off x="2142" y="3717"/>
              <a:ext cx="144" cy="21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_s2072"/>
            <p:cNvCxnSpPr>
              <a:cxnSpLocks noChangeShapeType="1"/>
              <a:stCxn id="17" idx="1"/>
              <a:endCxn id="14" idx="2"/>
            </p:cNvCxnSpPr>
            <p:nvPr/>
          </p:nvCxnSpPr>
          <p:spPr bwMode="auto">
            <a:xfrm rot="10800000">
              <a:off x="2142" y="2855"/>
              <a:ext cx="144" cy="24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_s2070"/>
            <p:cNvCxnSpPr>
              <a:cxnSpLocks noChangeShapeType="1"/>
              <a:stCxn id="16" idx="1"/>
              <a:endCxn id="13" idx="2"/>
            </p:cNvCxnSpPr>
            <p:nvPr/>
          </p:nvCxnSpPr>
          <p:spPr bwMode="auto">
            <a:xfrm rot="10800000">
              <a:off x="1566" y="2424"/>
              <a:ext cx="144" cy="201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_s2068"/>
            <p:cNvCxnSpPr>
              <a:cxnSpLocks noChangeShapeType="1"/>
              <a:stCxn id="15" idx="1"/>
              <a:endCxn id="13" idx="2"/>
            </p:cNvCxnSpPr>
            <p:nvPr/>
          </p:nvCxnSpPr>
          <p:spPr bwMode="auto">
            <a:xfrm rot="10800000">
              <a:off x="1566" y="2424"/>
              <a:ext cx="144" cy="114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_s2066"/>
            <p:cNvCxnSpPr>
              <a:cxnSpLocks noChangeShapeType="1"/>
              <a:stCxn id="14" idx="1"/>
              <a:endCxn id="13" idx="2"/>
            </p:cNvCxnSpPr>
            <p:nvPr/>
          </p:nvCxnSpPr>
          <p:spPr bwMode="auto">
            <a:xfrm rot="10800000">
              <a:off x="1566" y="2424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_s2064"/>
            <p:cNvCxnSpPr>
              <a:cxnSpLocks noChangeShapeType="1"/>
              <a:stCxn id="13" idx="0"/>
              <a:endCxn id="12" idx="2"/>
            </p:cNvCxnSpPr>
            <p:nvPr/>
          </p:nvCxnSpPr>
          <p:spPr bwMode="auto">
            <a:xfrm rot="-5400000">
              <a:off x="1495" y="2064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_s2060"/>
            <p:cNvCxnSpPr>
              <a:cxnSpLocks noChangeShapeType="1"/>
              <a:stCxn id="12" idx="0"/>
            </p:cNvCxnSpPr>
            <p:nvPr/>
          </p:nvCxnSpPr>
          <p:spPr bwMode="auto">
            <a:xfrm rot="-5400000">
              <a:off x="1495" y="1631"/>
              <a:ext cx="143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_s2057"/>
            <p:cNvSpPr>
              <a:spLocks noChangeArrowheads="1"/>
            </p:cNvSpPr>
            <p:nvPr/>
          </p:nvSpPr>
          <p:spPr bwMode="auto">
            <a:xfrm>
              <a:off x="1134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es-ES" altLang="es-ES" b="1" dirty="0">
                  <a:solidFill>
                    <a:schemeClr val="bg1"/>
                  </a:solidFill>
                </a:rPr>
                <a:t>Plan Andaluz sobre drogas</a:t>
              </a:r>
            </a:p>
            <a:p>
              <a:pPr algn="ctr" eaLnBrk="1" hangingPunct="1">
                <a:defRPr/>
              </a:pPr>
              <a:r>
                <a:rPr lang="es-ES" alt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Consejería de  Salud y Familias</a:t>
              </a:r>
            </a:p>
          </p:txBody>
        </p:sp>
        <p:sp>
          <p:nvSpPr>
            <p:cNvPr id="13" name="_s2063"/>
            <p:cNvSpPr>
              <a:spLocks noChangeArrowheads="1"/>
            </p:cNvSpPr>
            <p:nvPr/>
          </p:nvSpPr>
          <p:spPr bwMode="auto">
            <a:xfrm>
              <a:off x="1134" y="21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200" b="1" dirty="0">
                  <a:solidFill>
                    <a:schemeClr val="bg1"/>
                  </a:solidFill>
                </a:rPr>
                <a:t>Dirección General de Cuidados Sociosanitarios</a:t>
              </a:r>
            </a:p>
          </p:txBody>
        </p:sp>
        <p:sp>
          <p:nvSpPr>
            <p:cNvPr id="14" name="_s2065"/>
            <p:cNvSpPr>
              <a:spLocks noChangeArrowheads="1"/>
            </p:cNvSpPr>
            <p:nvPr/>
          </p:nvSpPr>
          <p:spPr bwMode="auto">
            <a:xfrm>
              <a:off x="1710" y="2568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s-ES" sz="1100" b="1" dirty="0"/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600" b="1" dirty="0">
                  <a:solidFill>
                    <a:srgbClr val="990000"/>
                  </a:solidFill>
                </a:rPr>
                <a:t>CENTROS DE </a:t>
              </a:r>
              <a:r>
                <a:rPr lang="es-ES" altLang="es-ES" sz="1600" b="1" dirty="0" err="1">
                  <a:solidFill>
                    <a:srgbClr val="990000"/>
                  </a:solidFill>
                </a:rPr>
                <a:t>TTº</a:t>
              </a:r>
              <a:r>
                <a:rPr lang="es-ES" altLang="es-ES" sz="1600" b="1" dirty="0">
                  <a:solidFill>
                    <a:srgbClr val="990000"/>
                  </a:solidFill>
                </a:rPr>
                <a:t> AMBULATORIO</a:t>
              </a:r>
            </a:p>
          </p:txBody>
        </p:sp>
        <p:sp>
          <p:nvSpPr>
            <p:cNvPr id="15" name="_s2067"/>
            <p:cNvSpPr>
              <a:spLocks noChangeArrowheads="1"/>
            </p:cNvSpPr>
            <p:nvPr/>
          </p:nvSpPr>
          <p:spPr bwMode="auto">
            <a:xfrm>
              <a:off x="1710" y="3430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200" b="1" dirty="0"/>
                <a:t>CENTROS EN RÉGIMEN DE INTERNAMIENTO</a:t>
              </a:r>
            </a:p>
          </p:txBody>
        </p:sp>
        <p:sp>
          <p:nvSpPr>
            <p:cNvPr id="16" name="_s2069"/>
            <p:cNvSpPr>
              <a:spLocks noChangeArrowheads="1"/>
            </p:cNvSpPr>
            <p:nvPr/>
          </p:nvSpPr>
          <p:spPr bwMode="auto">
            <a:xfrm>
              <a:off x="1710" y="4292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OTROS CENTROS</a:t>
              </a:r>
            </a:p>
          </p:txBody>
        </p:sp>
        <p:sp>
          <p:nvSpPr>
            <p:cNvPr id="17" name="_s2071"/>
            <p:cNvSpPr>
              <a:spLocks noChangeArrowheads="1"/>
            </p:cNvSpPr>
            <p:nvPr/>
          </p:nvSpPr>
          <p:spPr bwMode="auto">
            <a:xfrm>
              <a:off x="2286" y="2916"/>
              <a:ext cx="864" cy="37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2400" b="1" dirty="0">
                  <a:solidFill>
                    <a:srgbClr val="990000"/>
                  </a:solidFill>
                </a:rPr>
                <a:t>CPD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400" b="1" dirty="0">
                  <a:solidFill>
                    <a:srgbClr val="990000"/>
                  </a:solidFill>
                </a:rPr>
                <a:t>CENTROS COMARCALES</a:t>
              </a:r>
            </a:p>
          </p:txBody>
        </p:sp>
        <p:sp>
          <p:nvSpPr>
            <p:cNvPr id="18" name="_s2073"/>
            <p:cNvSpPr>
              <a:spLocks noChangeArrowheads="1"/>
            </p:cNvSpPr>
            <p:nvPr/>
          </p:nvSpPr>
          <p:spPr bwMode="auto">
            <a:xfrm>
              <a:off x="2286" y="3717"/>
              <a:ext cx="864" cy="431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050" b="1" dirty="0"/>
                <a:t>COMUNIDADES TERAPÉUTICAS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050" b="1" dirty="0"/>
                <a:t>UDH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050" b="1" dirty="0"/>
                <a:t>VVAA</a:t>
              </a:r>
            </a:p>
          </p:txBody>
        </p:sp>
        <p:sp>
          <p:nvSpPr>
            <p:cNvPr id="19" name="_s2075"/>
            <p:cNvSpPr>
              <a:spLocks noChangeArrowheads="1"/>
            </p:cNvSpPr>
            <p:nvPr/>
          </p:nvSpPr>
          <p:spPr bwMode="auto">
            <a:xfrm>
              <a:off x="2286" y="472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CENTROS DE DÍA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CEA</a:t>
              </a:r>
            </a:p>
          </p:txBody>
        </p:sp>
      </p:grpSp>
      <p:sp>
        <p:nvSpPr>
          <p:cNvPr id="20" name="Rectángulo 19"/>
          <p:cNvSpPr/>
          <p:nvPr/>
        </p:nvSpPr>
        <p:spPr>
          <a:xfrm>
            <a:off x="4443827" y="286645"/>
            <a:ext cx="5834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b="1" dirty="0"/>
              <a:t>Estructura Organizativa Atención a Adicciones en Andalucía</a:t>
            </a:r>
            <a:endParaRPr lang="es-ES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6853"/>
            <a:ext cx="1619250" cy="9715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8C9637CA-B487-44B3-ACC6-4379C6C70D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5455547"/>
            <a:ext cx="1855576" cy="14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34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92313" y="404814"/>
            <a:ext cx="7772400" cy="936625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es-ES" sz="2800" b="1">
                <a:effectLst>
                  <a:outerShdw blurRad="38100" dist="38100" dir="2700000" algn="tl">
                    <a:srgbClr val="666633"/>
                  </a:outerShdw>
                </a:effectLst>
              </a:rPr>
              <a:t>Centros de Tratamiento Ambulatorio Públicos</a:t>
            </a:r>
            <a:br>
              <a:rPr lang="es-ES" sz="2800" b="1">
                <a:effectLst>
                  <a:outerShdw blurRad="38100" dist="38100" dir="2700000" algn="tl">
                    <a:srgbClr val="666633"/>
                  </a:outerShdw>
                </a:effectLst>
              </a:rPr>
            </a:br>
            <a:r>
              <a:rPr lang="es-ES" sz="2800" b="1">
                <a:effectLst>
                  <a:outerShdw blurRad="38100" dist="38100" dir="2700000" algn="tl">
                    <a:srgbClr val="666633"/>
                  </a:outerShdw>
                </a:effectLst>
              </a:rPr>
              <a:t>Provincia de Granada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74826" y="1557338"/>
            <a:ext cx="8569325" cy="4608512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96"/>
            <a:ext cx="1619250" cy="9715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5F214D2-A72D-4FDF-A948-67F014296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5455547"/>
            <a:ext cx="1855576" cy="14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5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732CB3-12C7-45C4-9DEB-AB5DDB2F2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Cómo intervenimos?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FDC86E9-12FF-41E2-BC00-FF1392E62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altLang="es-ES" sz="2800" b="1" dirty="0"/>
              <a:t>Desde un modelo de coordinación entre las redes de drogodependencias, de Salud y  de Servicios Sociales.</a:t>
            </a:r>
          </a:p>
          <a:p>
            <a:pPr eaLnBrk="1" hangingPunct="1"/>
            <a:r>
              <a:rPr lang="es-ES_tradnl" altLang="es-ES" sz="2800" b="1" dirty="0"/>
              <a:t>Abordamos el problema desde una óptica interdisciplinar.</a:t>
            </a:r>
          </a:p>
          <a:p>
            <a:pPr lvl="1"/>
            <a:r>
              <a:rPr lang="es-ES_tradnl" altLang="es-ES" b="1" dirty="0"/>
              <a:t>Equipos integrados por profesionales de la medicina, psicología, trabajo social, educación y derecho.</a:t>
            </a:r>
          </a:p>
          <a:p>
            <a:pPr eaLnBrk="1" hangingPunct="1"/>
            <a:r>
              <a:rPr lang="es-ES_tradnl" altLang="es-ES" sz="2800" b="1" dirty="0"/>
              <a:t>Importante la selección de objetivos previos a la intervención.</a:t>
            </a:r>
          </a:p>
          <a:p>
            <a:pPr eaLnBrk="1" hangingPunct="1"/>
            <a:r>
              <a:rPr lang="es-ES_tradnl" altLang="es-ES" sz="2800" b="1" dirty="0"/>
              <a:t>Abordaje individualizado del problema. Orientado a conseguir el pleno desarrollo del individuo como persona, utilizando el programa y/o recurso más adecuado en cada caso.</a:t>
            </a:r>
          </a:p>
          <a:p>
            <a:pPr eaLnBrk="1" hangingPunct="1"/>
            <a:endParaRPr lang="es-ES_tradnl" alt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3FFAEDC-CC57-421B-AEC1-3ABE8558D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5455547"/>
            <a:ext cx="1855576" cy="14130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6B7B9AD-895F-49E6-866B-5A1CE9668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96"/>
            <a:ext cx="16192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9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8C0B97-F749-4CC7-8554-E08B3A29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39A7243-A35B-47D2-84B8-4563A51AA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96"/>
            <a:ext cx="1619250" cy="971550"/>
          </a:xfrm>
          <a:prstGeom prst="rect">
            <a:avLst/>
          </a:prstGeom>
        </p:spPr>
      </p:pic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xmlns="" id="{CA59DCBF-4206-4D97-974B-E4B07A0AF50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209737"/>
              </p:ext>
            </p:extLst>
          </p:nvPr>
        </p:nvGraphicFramePr>
        <p:xfrm>
          <a:off x="4938712" y="365125"/>
          <a:ext cx="5450992" cy="649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iapositiva" r:id="rId4" imgW="2314440" imgH="3086280" progId="PowerPoint.Slide.8">
                  <p:embed/>
                </p:oleObj>
              </mc:Choice>
              <mc:Fallback>
                <p:oleObj name="Diapositiva" r:id="rId4" imgW="2314440" imgH="3086280" progId="PowerPoint.Slide.8">
                  <p:embed/>
                  <p:pic>
                    <p:nvPicPr>
                      <p:cNvPr id="10242" name="Object 2">
                        <a:extLst>
                          <a:ext uri="{FF2B5EF4-FFF2-40B4-BE49-F238E27FC236}">
                            <a16:creationId xmlns:a16="http://schemas.microsoft.com/office/drawing/2014/main" xmlns="" id="{139D2D90-C87D-4CDE-80D0-5559767658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2" y="365125"/>
                        <a:ext cx="5450992" cy="649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59FD8A6-B96D-4B49-9474-76E3272FED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424" y="5444901"/>
            <a:ext cx="1855576" cy="14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5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87C2A9-1508-47E0-87BD-55E3527E6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903"/>
            <a:ext cx="10515600" cy="64457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HERRAMIENTAS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7F490C75-AF22-4735-A00D-30C7670EF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4479"/>
            <a:ext cx="12192000" cy="6063521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CD82773-DE16-4B57-B4B5-0B925AFD7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96"/>
            <a:ext cx="1619250" cy="9715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65C9B0C-5823-4E09-B634-802E1CFC2C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424" y="5444901"/>
            <a:ext cx="1855576" cy="14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9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A97C20C8-272A-4395-A851-1CC7E2A2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/>
            </a:r>
            <a:br>
              <a:rPr lang="es-ES" dirty="0"/>
            </a:br>
            <a:r>
              <a:rPr lang="es-ES" b="1" dirty="0"/>
              <a:t>http://www.dipgra.es/adiccionesgranada/</a:t>
            </a:r>
            <a:br>
              <a:rPr lang="es-ES" b="1" dirty="0"/>
            </a:br>
            <a:endParaRPr lang="es-ES" b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0C31C26B-2EAE-4C71-9A47-B857DE24ADC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5578" t="12703" r="6289" b="7114"/>
          <a:stretch/>
        </p:blipFill>
        <p:spPr>
          <a:xfrm>
            <a:off x="0" y="1690687"/>
            <a:ext cx="11212513" cy="5167313"/>
          </a:xfrm>
          <a:noFill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6BCCE18-DD27-4C35-9C0B-62DD10AE8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424" y="5444901"/>
            <a:ext cx="1855576" cy="14130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4037120-908B-4D02-9CA9-E2CDA67AB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096"/>
            <a:ext cx="16192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4623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346</Words>
  <Application>Microsoft Office PowerPoint</Application>
  <PresentationFormat>Panorámica</PresentationFormat>
  <Paragraphs>40</Paragraphs>
  <Slides>11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1_Tema de Office</vt:lpstr>
      <vt:lpstr>Diapositiva</vt:lpstr>
      <vt:lpstr>     La atención centrada en la persona desde el tratamiento ambulatorio en la provincia de Granada</vt:lpstr>
      <vt:lpstr>Por qué?</vt:lpstr>
      <vt:lpstr>Presentación de PowerPoint</vt:lpstr>
      <vt:lpstr>Presentación de PowerPoint</vt:lpstr>
      <vt:lpstr>Centros de Tratamiento Ambulatorio Públicos Provincia de Granada</vt:lpstr>
      <vt:lpstr>Cómo intervenimos?</vt:lpstr>
      <vt:lpstr>Presentación de PowerPoint</vt:lpstr>
      <vt:lpstr>HERRAMIENTAS</vt:lpstr>
      <vt:lpstr> http://www.dipgra.es/adiccionesgranada/ </vt:lpstr>
      <vt:lpstr>Presentación de PowerPoint</vt:lpstr>
      <vt:lpstr>www.dipgra.es/adiccionesgranada/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atención centrada en la persona desde el tratamiento ambulatorio</dc:title>
  <dc:creator>MOLINA MOLINA, BLANCA</dc:creator>
  <cp:lastModifiedBy>MOLINA MOLINA, BLANCA</cp:lastModifiedBy>
  <cp:revision>32</cp:revision>
  <dcterms:created xsi:type="dcterms:W3CDTF">2021-02-16T17:16:50Z</dcterms:created>
  <dcterms:modified xsi:type="dcterms:W3CDTF">2021-02-22T12:07:15Z</dcterms:modified>
</cp:coreProperties>
</file>