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1313" r:id="rId2"/>
    <p:sldId id="257" r:id="rId3"/>
    <p:sldId id="1498" r:id="rId4"/>
    <p:sldId id="417" r:id="rId5"/>
    <p:sldId id="390" r:id="rId6"/>
    <p:sldId id="747" r:id="rId7"/>
    <p:sldId id="659" r:id="rId8"/>
    <p:sldId id="660" r:id="rId9"/>
    <p:sldId id="661" r:id="rId10"/>
    <p:sldId id="662" r:id="rId11"/>
    <p:sldId id="587" r:id="rId12"/>
    <p:sldId id="664" r:id="rId13"/>
    <p:sldId id="1416" r:id="rId14"/>
    <p:sldId id="1422" r:id="rId15"/>
    <p:sldId id="1423" r:id="rId16"/>
    <p:sldId id="258" r:id="rId17"/>
    <p:sldId id="1488" r:id="rId18"/>
    <p:sldId id="1499" r:id="rId19"/>
    <p:sldId id="408" r:id="rId20"/>
    <p:sldId id="412" r:id="rId21"/>
    <p:sldId id="1492" r:id="rId22"/>
    <p:sldId id="1495" r:id="rId23"/>
    <p:sldId id="353" r:id="rId24"/>
    <p:sldId id="335" r:id="rId25"/>
    <p:sldId id="352" r:id="rId26"/>
    <p:sldId id="360" r:id="rId27"/>
    <p:sldId id="299" r:id="rId28"/>
    <p:sldId id="519" r:id="rId29"/>
    <p:sldId id="1501" r:id="rId30"/>
    <p:sldId id="1497" r:id="rId31"/>
    <p:sldId id="1318" r:id="rId32"/>
    <p:sldId id="1319" r:id="rId33"/>
    <p:sldId id="1289" r:id="rId34"/>
    <p:sldId id="708" r:id="rId35"/>
    <p:sldId id="711" r:id="rId36"/>
    <p:sldId id="1258" r:id="rId37"/>
    <p:sldId id="1320" r:id="rId38"/>
    <p:sldId id="833" r:id="rId39"/>
    <p:sldId id="1324" r:id="rId40"/>
    <p:sldId id="740" r:id="rId41"/>
    <p:sldId id="743" r:id="rId42"/>
    <p:sldId id="745" r:id="rId43"/>
    <p:sldId id="734" r:id="rId44"/>
    <p:sldId id="735" r:id="rId45"/>
    <p:sldId id="1335" r:id="rId46"/>
    <p:sldId id="340" r:id="rId47"/>
    <p:sldId id="1323" r:id="rId48"/>
    <p:sldId id="736" r:id="rId49"/>
    <p:sldId id="1353" r:id="rId50"/>
    <p:sldId id="1500" r:id="rId51"/>
    <p:sldId id="1502" r:id="rId52"/>
    <p:sldId id="1360" r:id="rId53"/>
  </p:sldIdLst>
  <p:sldSz cx="12192000" cy="6858000"/>
  <p:notesSz cx="7099300" cy="102346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DF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995" autoAdjust="0"/>
    <p:restoredTop sz="94609" autoAdjust="0"/>
  </p:normalViewPr>
  <p:slideViewPr>
    <p:cSldViewPr snapToGrid="0">
      <p:cViewPr varScale="1">
        <p:scale>
          <a:sx n="86" d="100"/>
          <a:sy n="86" d="100"/>
        </p:scale>
        <p:origin x="485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42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4020506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2A960C0B-4B26-4335-B230-663F38B26431}" type="datetimeFigureOut">
              <a:rPr lang="es-ES" smtClean="0"/>
              <a:t>25/03/2021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722309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4020506" y="9722309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6647EF11-E504-4D8A-95AB-2BA2479FEF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5560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F7122988-107E-4736-A8DA-1C3E284CF2B9}" type="datetimeFigureOut">
              <a:rPr lang="es-ES" smtClean="0"/>
              <a:pPr/>
              <a:t>25/03/2021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9931" y="4925407"/>
            <a:ext cx="5679440" cy="4029879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3507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3507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E3096714-329C-4A63-AE6E-EA9DF7BBC37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5399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A685C9BF-FE76-4670-AE46-7E04AB73C6A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 altLang="es-ES"/>
              <a:t>CURSO BASICO PARA EL PERSONAL DEL PROGRAMA DE EMPLEO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EA3E85A5-4334-4437-ABF2-5A8BA1C144C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s-ES" altLang="es-ES"/>
              <a:t>M. López. FAISEM     Las personas con trastornos mentales graves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4FBA82CE-E358-4201-9F0D-78DA8C5862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7AD34D-4792-4D37-9E1A-E1411664F52F}" type="slidenum">
              <a:rPr lang="es-ES" altLang="es-ES"/>
              <a:pPr/>
              <a:t>15</a:t>
            </a:fld>
            <a:endParaRPr lang="es-ES" altLang="es-ES"/>
          </a:p>
        </p:txBody>
      </p:sp>
      <p:sp>
        <p:nvSpPr>
          <p:cNvPr id="464898" name="Rectangle 2">
            <a:extLst>
              <a:ext uri="{FF2B5EF4-FFF2-40B4-BE49-F238E27FC236}">
                <a16:creationId xmlns:a16="http://schemas.microsoft.com/office/drawing/2014/main" xmlns="" id="{FF5D42F2-35FD-4F48-88EF-0981910353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4899" name="Rectangle 3">
            <a:extLst>
              <a:ext uri="{FF2B5EF4-FFF2-40B4-BE49-F238E27FC236}">
                <a16:creationId xmlns:a16="http://schemas.microsoft.com/office/drawing/2014/main" xmlns="" id="{8CA73A94-2ABE-4470-9974-AC9AE4B132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290978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E6802159-4A71-4BF0-AFA4-62E84F0F317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 altLang="es-ES"/>
              <a:t>CURSO BASICO PARA EL PERSONAL DEL PROGRAMA DE EMPLEO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6556637-8257-45DD-BC0D-BA0EFAF9980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s-ES" altLang="es-ES"/>
              <a:t>M. López. FAISEM     Las personas con trastornos mentales graves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05CC9B16-299A-4F32-BB6A-F4239F8F4D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91E77A-0BE5-43CC-B804-A53A7474E2D6}" type="slidenum">
              <a:rPr lang="es-ES" altLang="es-ES"/>
              <a:pPr/>
              <a:t>17</a:t>
            </a:fld>
            <a:endParaRPr lang="es-ES" altLang="es-ES"/>
          </a:p>
        </p:txBody>
      </p:sp>
      <p:sp>
        <p:nvSpPr>
          <p:cNvPr id="465922" name="Rectangle 2">
            <a:extLst>
              <a:ext uri="{FF2B5EF4-FFF2-40B4-BE49-F238E27FC236}">
                <a16:creationId xmlns:a16="http://schemas.microsoft.com/office/drawing/2014/main" xmlns="" id="{342D9144-54A6-48C1-A9A9-62ADBF623E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5923" name="Rectangle 3">
            <a:extLst>
              <a:ext uri="{FF2B5EF4-FFF2-40B4-BE49-F238E27FC236}">
                <a16:creationId xmlns:a16="http://schemas.microsoft.com/office/drawing/2014/main" xmlns="" id="{00A89826-73C9-4036-8120-252E052258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94485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8F69CA79-0301-4B24-BCC0-9A349E5EEAD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 altLang="es-ES"/>
              <a:t>Programa de Formación Monitores Residenciales 2004-2005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FC951AC7-EE9B-40D9-B257-87FC23D6BB3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s-ES" altLang="es-ES"/>
              <a:t>Modulo 4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9B0C2877-1409-431A-A3C8-F3B64AE9AA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7548B1-154B-4EE7-BF3F-47C4131F5E3C}" type="slidenum">
              <a:rPr lang="es-ES" altLang="es-ES"/>
              <a:pPr/>
              <a:t>23</a:t>
            </a:fld>
            <a:endParaRPr lang="es-ES" altLang="es-ES"/>
          </a:p>
        </p:txBody>
      </p:sp>
      <p:sp>
        <p:nvSpPr>
          <p:cNvPr id="199682" name="Rectangle 2">
            <a:extLst>
              <a:ext uri="{FF2B5EF4-FFF2-40B4-BE49-F238E27FC236}">
                <a16:creationId xmlns:a16="http://schemas.microsoft.com/office/drawing/2014/main" xmlns="" id="{E11C27C0-BACC-4985-AC78-B523F9DDD7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38150" y="704850"/>
            <a:ext cx="6288088" cy="3536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9683" name="Rectangle 3">
            <a:extLst>
              <a:ext uri="{FF2B5EF4-FFF2-40B4-BE49-F238E27FC236}">
                <a16:creationId xmlns:a16="http://schemas.microsoft.com/office/drawing/2014/main" xmlns="" id="{F92751B8-76E7-4E5E-804C-CEB0B24117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54973" y="4478155"/>
            <a:ext cx="5252355" cy="424409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94922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hay que asegurar un abordaje adecuado de los casos más frecuentes y comunes (Tipologías A, B y D), que son la mayoría y que no suelen presentar un alto nivel de complejidad en su manejo. Los casos extremos, de gran severidad (Tipología C), son menos frecuentes, y aunque sin duda deben ser objeto de una atención</a:t>
            </a:r>
          </a:p>
          <a:p>
            <a:r>
              <a:rPr lang="es-ES" dirty="0"/>
              <a:t>apropiada, no pueden ser los que configuren la norma ni absorber nuestra atención hasta el punto de ignorar a todos los demás</a:t>
            </a:r>
            <a:endParaRPr lang="es-ES" dirty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820FE-BAFA-42BD-AE6F-04CFF2687AA6}" type="slidenum">
              <a:rPr lang="es-ES" smtClean="0"/>
              <a:pPr/>
              <a:t>42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8413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1DF21-7C0E-44E7-ADA3-48D098663499}" type="datetimeFigureOut">
              <a:rPr lang="es-ES" smtClean="0"/>
              <a:pPr/>
              <a:t>25/03/2021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25040-1349-4A79-91ED-1D888DC2117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4775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1DF21-7C0E-44E7-ADA3-48D098663499}" type="datetimeFigureOut">
              <a:rPr lang="es-ES" smtClean="0"/>
              <a:pPr/>
              <a:t>25/03/2021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25040-1349-4A79-91ED-1D888DC2117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0753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1DF21-7C0E-44E7-ADA3-48D098663499}" type="datetimeFigureOut">
              <a:rPr lang="es-ES" smtClean="0"/>
              <a:pPr/>
              <a:t>25/03/2021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25040-1349-4A79-91ED-1D888DC2117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5594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045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1DF21-7C0E-44E7-ADA3-48D098663499}" type="datetimeFigureOut">
              <a:rPr lang="es-ES" smtClean="0"/>
              <a:pPr/>
              <a:t>25/03/2021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25040-1349-4A79-91ED-1D888DC2117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834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1DF21-7C0E-44E7-ADA3-48D098663499}" type="datetimeFigureOut">
              <a:rPr lang="es-ES" smtClean="0"/>
              <a:pPr/>
              <a:t>25/03/2021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25040-1349-4A79-91ED-1D888DC2117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3910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1DF21-7C0E-44E7-ADA3-48D098663499}" type="datetimeFigureOut">
              <a:rPr lang="es-ES" smtClean="0"/>
              <a:pPr/>
              <a:t>25/03/2021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25040-1349-4A79-91ED-1D888DC2117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3108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1DF21-7C0E-44E7-ADA3-48D098663499}" type="datetimeFigureOut">
              <a:rPr lang="es-ES" smtClean="0"/>
              <a:pPr/>
              <a:t>25/03/2021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25040-1349-4A79-91ED-1D888DC2117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1976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1DF21-7C0E-44E7-ADA3-48D098663499}" type="datetimeFigureOut">
              <a:rPr lang="es-ES" smtClean="0"/>
              <a:pPr/>
              <a:t>25/03/2021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25040-1349-4A79-91ED-1D888DC2117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7473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1DF21-7C0E-44E7-ADA3-48D098663499}" type="datetimeFigureOut">
              <a:rPr lang="es-ES" smtClean="0"/>
              <a:pPr/>
              <a:t>25/03/2021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25040-1349-4A79-91ED-1D888DC2117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1323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1DF21-7C0E-44E7-ADA3-48D098663499}" type="datetimeFigureOut">
              <a:rPr lang="es-ES" smtClean="0"/>
              <a:pPr/>
              <a:t>25/03/2021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25040-1349-4A79-91ED-1D888DC2117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8949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1DF21-7C0E-44E7-ADA3-48D098663499}" type="datetimeFigureOut">
              <a:rPr lang="es-ES" smtClean="0"/>
              <a:pPr/>
              <a:t>25/03/2021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25040-1349-4A79-91ED-1D888DC2117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7457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3195777"/>
            <a:ext cx="7204438" cy="2981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1DF21-7C0E-44E7-ADA3-48D098663499}" type="datetimeFigureOut">
              <a:rPr lang="es-ES" smtClean="0"/>
              <a:pPr/>
              <a:t>25/03/2021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25040-1349-4A79-91ED-1D888DC21170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85739"/>
            <a:ext cx="3275349" cy="447046"/>
          </a:xfrm>
          <a:prstGeom prst="rect">
            <a:avLst/>
          </a:prstGeom>
        </p:spPr>
      </p:pic>
      <p:pic>
        <p:nvPicPr>
          <p:cNvPr id="11" name="Picture 2" descr="http://www.jornadasadicciones.es/FitxersWeb/11187/logo-2021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10" y="30906"/>
            <a:ext cx="2901390" cy="70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395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mailto:faisem@juntadeandalucia.es" TargetMode="External"/><Relationship Id="rId2" Type="http://schemas.openxmlformats.org/officeDocument/2006/relationships/hyperlink" Target="http://www.faisem.es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2F14A405-F640-4D8F-A3AD-DA83D5ECC709}"/>
              </a:ext>
            </a:extLst>
          </p:cNvPr>
          <p:cNvSpPr/>
          <p:nvPr/>
        </p:nvSpPr>
        <p:spPr>
          <a:xfrm>
            <a:off x="100208" y="1365337"/>
            <a:ext cx="11899726" cy="49156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800" b="1" dirty="0">
              <a:solidFill>
                <a:schemeClr val="tx1"/>
              </a:solidFill>
            </a:endParaRPr>
          </a:p>
          <a:p>
            <a:pPr algn="ctr"/>
            <a:endParaRPr lang="es-ES" sz="3200" b="1" dirty="0">
              <a:solidFill>
                <a:schemeClr val="tx1"/>
              </a:solidFill>
            </a:endParaRPr>
          </a:p>
          <a:p>
            <a:r>
              <a:rPr lang="es-ES" sz="3200" b="1" dirty="0">
                <a:solidFill>
                  <a:schemeClr val="tx1"/>
                </a:solidFill>
              </a:rPr>
              <a:t>	</a:t>
            </a:r>
          </a:p>
          <a:p>
            <a:r>
              <a:rPr lang="es-ES" sz="3200" b="1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         </a:t>
            </a:r>
          </a:p>
          <a:p>
            <a:r>
              <a:rPr lang="es-ES" sz="3200" b="1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s-ES" sz="3200" b="1" dirty="0">
                <a:solidFill>
                  <a:schemeClr val="accent6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La experiencia de FAISEM </a:t>
            </a:r>
          </a:p>
          <a:p>
            <a:endParaRPr lang="es-ES" b="1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sz="4400" b="1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s-ES" sz="4800" b="1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Tratamiento centrado en la persona</a:t>
            </a:r>
          </a:p>
          <a:p>
            <a:endParaRPr lang="es-ES" b="1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sz="20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	26 de marzo de 2021</a:t>
            </a:r>
          </a:p>
          <a:p>
            <a:endParaRPr lang="es-ES" sz="20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ES" sz="20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sz="20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	Andrés López Pardo</a:t>
            </a:r>
          </a:p>
          <a:p>
            <a:r>
              <a:rPr lang="es-ES" sz="20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	Psiquiatra</a:t>
            </a:r>
          </a:p>
          <a:p>
            <a:r>
              <a:rPr lang="es-ES" sz="20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	Fundación Pública Andaluza para la Integración Social de personas con enfermedad mental. FAISEM</a:t>
            </a:r>
          </a:p>
          <a:p>
            <a:r>
              <a:rPr lang="es-ES" sz="20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               www.faisem.es</a:t>
            </a:r>
          </a:p>
          <a:p>
            <a:endParaRPr lang="es-ES" sz="2000" dirty="0">
              <a:solidFill>
                <a:schemeClr val="tx1"/>
              </a:solidFill>
            </a:endParaRPr>
          </a:p>
          <a:p>
            <a:endParaRPr lang="es-ES" sz="2000" dirty="0">
              <a:solidFill>
                <a:schemeClr val="tx1"/>
              </a:solidFill>
            </a:endParaRPr>
          </a:p>
          <a:p>
            <a:endParaRPr lang="es-ES" sz="2000" dirty="0">
              <a:solidFill>
                <a:schemeClr val="tx1"/>
              </a:solidFill>
            </a:endParaRPr>
          </a:p>
          <a:p>
            <a:pPr algn="ctr"/>
            <a:endParaRPr lang="es-ES" sz="2800" b="1" dirty="0">
              <a:solidFill>
                <a:schemeClr val="tx1"/>
              </a:solidFill>
            </a:endParaRPr>
          </a:p>
          <a:p>
            <a:pPr algn="ctr"/>
            <a:endParaRPr lang="es-E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569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40659" y="1159116"/>
            <a:ext cx="11376212" cy="5607689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914400" lvl="1" indent="-457200" algn="just">
              <a:spcBef>
                <a:spcPct val="20000"/>
              </a:spcBef>
              <a:buClr>
                <a:srgbClr val="336600"/>
              </a:buClr>
              <a:buFont typeface="Arial" panose="020B0604020202020204" pitchFamily="34" charset="0"/>
              <a:buChar char="•"/>
            </a:pPr>
            <a:r>
              <a:rPr lang="es-ES" sz="2800" dirty="0"/>
              <a:t>Articulación con: </a:t>
            </a:r>
          </a:p>
          <a:p>
            <a:pPr marL="914400" lvl="1" indent="-457200" algn="just">
              <a:spcBef>
                <a:spcPct val="20000"/>
              </a:spcBef>
              <a:buClr>
                <a:srgbClr val="336600"/>
              </a:buClr>
              <a:buFont typeface="Arial" panose="020B0604020202020204" pitchFamily="34" charset="0"/>
              <a:buChar char="•"/>
            </a:pPr>
            <a:endParaRPr lang="es-ES_tradnl" sz="2800" dirty="0"/>
          </a:p>
          <a:p>
            <a:pPr lvl="3" algn="just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es-ES" sz="2800" dirty="0"/>
              <a:t> Servicios de Salud mental (Servicio Andaluz de salud)</a:t>
            </a:r>
          </a:p>
          <a:p>
            <a:pPr lvl="3" algn="just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endParaRPr lang="es-ES_tradnl" sz="2800" dirty="0"/>
          </a:p>
          <a:p>
            <a:pPr lvl="3" algn="just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es-ES" sz="2800" dirty="0"/>
              <a:t> Servicios Sociales </a:t>
            </a:r>
          </a:p>
          <a:p>
            <a:pPr lvl="3" algn="just">
              <a:spcBef>
                <a:spcPct val="20000"/>
              </a:spcBef>
              <a:buClr>
                <a:schemeClr val="hlink"/>
              </a:buClr>
            </a:pPr>
            <a:endParaRPr lang="es-ES" sz="2800" dirty="0"/>
          </a:p>
          <a:p>
            <a:pPr lvl="3" algn="just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es-ES" sz="2800" dirty="0"/>
              <a:t> Sistema Autonomía Atención a la Dependencia</a:t>
            </a:r>
          </a:p>
          <a:p>
            <a:pPr lvl="3" algn="just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endParaRPr lang="es-ES" sz="2800" b="1" dirty="0">
              <a:ea typeface="Times New Roman" panose="02020603050405020304" pitchFamily="18" charset="0"/>
            </a:endParaRPr>
          </a:p>
          <a:p>
            <a:pPr lvl="3" algn="just">
              <a:spcBef>
                <a:spcPct val="20000"/>
              </a:spcBef>
              <a:buClr>
                <a:schemeClr val="hlink"/>
              </a:buClr>
            </a:pPr>
            <a:r>
              <a:rPr lang="es-ES" sz="2800" dirty="0">
                <a:solidFill>
                  <a:srgbClr val="FF0000"/>
                </a:solidFill>
                <a:ea typeface="Times New Roman" panose="02020603050405020304" pitchFamily="18" charset="0"/>
              </a:rPr>
              <a:t>Financiación mayoritaria</a:t>
            </a:r>
            <a:r>
              <a:rPr lang="es-ES" sz="2800" dirty="0">
                <a:ea typeface="Times New Roman" panose="02020603050405020304" pitchFamily="18" charset="0"/>
              </a:rPr>
              <a:t>, a través de los presupuestos de la Comunidad Autónoma Andaluza. </a:t>
            </a:r>
          </a:p>
          <a:p>
            <a:pPr lvl="3" algn="just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402786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19952" y="1437584"/>
            <a:ext cx="11035553" cy="4247317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314700" algn="l"/>
              </a:tabLst>
            </a:pPr>
            <a:endParaRPr lang="es-ES" sz="3600" b="1" dirty="0"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314700" algn="l"/>
              </a:tabLst>
            </a:pPr>
            <a:r>
              <a:rPr lang="es-ES" sz="3600" b="1" dirty="0">
                <a:ea typeface="Times New Roman" panose="02020603050405020304" pitchFamily="18" charset="0"/>
              </a:rPr>
              <a:t>Desempeñan su actividad un total de </a:t>
            </a:r>
            <a:r>
              <a:rPr lang="es-ES" sz="3600" b="1" dirty="0" smtClean="0">
                <a:ea typeface="Times New Roman" panose="02020603050405020304" pitchFamily="18" charset="0"/>
              </a:rPr>
              <a:t>1.154 </a:t>
            </a:r>
            <a:r>
              <a:rPr lang="es-ES" sz="3600" b="1" dirty="0">
                <a:ea typeface="Times New Roman" panose="02020603050405020304" pitchFamily="18" charset="0"/>
              </a:rPr>
              <a:t>profesionales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314700" algn="l"/>
              </a:tabLst>
            </a:pPr>
            <a:r>
              <a:rPr lang="es-ES" sz="5400" b="1" dirty="0">
                <a:solidFill>
                  <a:srgbClr val="C00000"/>
                </a:solidFill>
                <a:ea typeface="Times New Roman" panose="02020603050405020304" pitchFamily="18" charset="0"/>
              </a:rPr>
              <a:t>el </a:t>
            </a:r>
            <a:r>
              <a:rPr lang="es-ES" sz="5400" b="1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74 % </a:t>
            </a:r>
            <a:r>
              <a:rPr lang="es-ES" sz="5400" b="1" dirty="0">
                <a:solidFill>
                  <a:srgbClr val="C00000"/>
                </a:solidFill>
                <a:ea typeface="Times New Roman" panose="02020603050405020304" pitchFamily="18" charset="0"/>
              </a:rPr>
              <a:t>son mujeres 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314700" algn="l"/>
              </a:tabLst>
            </a:pPr>
            <a:r>
              <a:rPr lang="es-ES" sz="5400" b="1" dirty="0">
                <a:solidFill>
                  <a:srgbClr val="C00000"/>
                </a:solidFill>
                <a:ea typeface="Times New Roman" panose="02020603050405020304" pitchFamily="18" charset="0"/>
              </a:rPr>
              <a:t>el </a:t>
            </a:r>
            <a:r>
              <a:rPr lang="es-ES" sz="5400" b="1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26 % </a:t>
            </a:r>
            <a:r>
              <a:rPr lang="es-ES" sz="5400" b="1" dirty="0">
                <a:solidFill>
                  <a:srgbClr val="C00000"/>
                </a:solidFill>
                <a:ea typeface="Times New Roman" panose="02020603050405020304" pitchFamily="18" charset="0"/>
              </a:rPr>
              <a:t>son hombres. </a:t>
            </a:r>
            <a:endParaRPr lang="es-ES" sz="5400" b="1" dirty="0">
              <a:solidFill>
                <a:srgbClr val="C00000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661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3909" y="1124434"/>
            <a:ext cx="11660863" cy="442890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314700" algn="l"/>
              </a:tabLst>
            </a:pPr>
            <a:r>
              <a:rPr lang="es-ES" sz="3600" b="1" dirty="0">
                <a:ea typeface="Times New Roman" panose="02020603050405020304" pitchFamily="18" charset="0"/>
              </a:rPr>
              <a:t>Se atiende a unas </a:t>
            </a:r>
            <a:r>
              <a:rPr lang="es-ES" sz="3600" b="1" u="sng" dirty="0">
                <a:ea typeface="Times New Roman" panose="02020603050405020304" pitchFamily="18" charset="0"/>
              </a:rPr>
              <a:t>9.000 personas</a:t>
            </a:r>
            <a:r>
              <a:rPr lang="es-ES" sz="3600" b="1" dirty="0">
                <a:ea typeface="Times New Roman" panose="02020603050405020304" pitchFamily="18" charset="0"/>
              </a:rPr>
              <a:t> en distintos programas.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314700" algn="l"/>
              </a:tabLst>
            </a:pPr>
            <a:r>
              <a:rPr lang="es-ES" sz="3600" b="1" dirty="0">
                <a:ea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314700" algn="l"/>
              </a:tabLst>
            </a:pPr>
            <a:r>
              <a:rPr lang="es-ES" sz="4000" b="1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Residencial, Centros de día, Empleo, Centros Sociales, Apoyo al movimiento asociativo, Apoyo a fundaciones tutelares.</a:t>
            </a:r>
            <a:endParaRPr lang="es-ES" sz="4000" b="1" dirty="0">
              <a:solidFill>
                <a:schemeClr val="accent1">
                  <a:lumMod val="75000"/>
                </a:schemeClr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651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6D826E40-32A0-45EF-A19D-5CF523993FDC}"/>
              </a:ext>
            </a:extLst>
          </p:cNvPr>
          <p:cNvSpPr/>
          <p:nvPr/>
        </p:nvSpPr>
        <p:spPr>
          <a:xfrm>
            <a:off x="431074" y="1750421"/>
            <a:ext cx="11220995" cy="34747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4800" b="1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Se accede a estos programas a través de una Comisión intersectorial: Salud Mental, </a:t>
            </a:r>
            <a:r>
              <a:rPr lang="es-ES" sz="4800" b="1" dirty="0" err="1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Faisem</a:t>
            </a:r>
            <a:r>
              <a:rPr lang="es-ES" sz="4800" b="1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 y Servicios de dependencia</a:t>
            </a:r>
          </a:p>
        </p:txBody>
      </p:sp>
    </p:spTree>
    <p:extLst>
      <p:ext uri="{BB962C8B-B14F-4D97-AF65-F5344CB8AC3E}">
        <p14:creationId xmlns:p14="http://schemas.microsoft.com/office/powerpoint/2010/main" val="2320891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AA24B008-72A7-44D4-9238-D93F607DE0E8}"/>
              </a:ext>
            </a:extLst>
          </p:cNvPr>
          <p:cNvSpPr/>
          <p:nvPr/>
        </p:nvSpPr>
        <p:spPr>
          <a:xfrm>
            <a:off x="519952" y="1036752"/>
            <a:ext cx="11329670" cy="51706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314700" algn="l"/>
              </a:tabLst>
            </a:pPr>
            <a:r>
              <a:rPr lang="es-ES" sz="4400" dirty="0">
                <a:latin typeface="NewsGotT" pitchFamily="2" charset="0"/>
                <a:ea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314700" algn="l"/>
              </a:tabLst>
            </a:pPr>
            <a:r>
              <a:rPr lang="es-ES" sz="4400" dirty="0">
                <a:latin typeface="NewsGotT" pitchFamily="2" charset="0"/>
                <a:ea typeface="Times New Roman" panose="02020603050405020304" pitchFamily="18" charset="0"/>
              </a:rPr>
              <a:t>el </a:t>
            </a:r>
            <a:r>
              <a:rPr lang="es-ES" sz="4400" b="1" dirty="0">
                <a:latin typeface="NewsGotT" pitchFamily="2" charset="0"/>
                <a:ea typeface="Times New Roman" panose="02020603050405020304" pitchFamily="18" charset="0"/>
              </a:rPr>
              <a:t>Proceso Asistencial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314700" algn="l"/>
              </a:tabLst>
            </a:pPr>
            <a:r>
              <a:rPr lang="es-ES" sz="4400" b="1" dirty="0">
                <a:latin typeface="NewsGotT" pitchFamily="2" charset="0"/>
                <a:ea typeface="Times New Roman" panose="02020603050405020304" pitchFamily="18" charset="0"/>
              </a:rPr>
              <a:t> Integrado TMG, define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314700" algn="l"/>
              </a:tabLst>
            </a:pPr>
            <a:r>
              <a:rPr lang="es-ES" sz="4400" b="1" dirty="0">
                <a:latin typeface="NewsGotT" pitchFamily="2" charset="0"/>
                <a:ea typeface="Times New Roman" panose="02020603050405020304" pitchFamily="18" charset="0"/>
              </a:rPr>
              <a:t>e</a:t>
            </a:r>
            <a:r>
              <a:rPr lang="es-ES" sz="4400" b="1" dirty="0" smtClean="0">
                <a:latin typeface="NewsGotT" pitchFamily="2" charset="0"/>
                <a:ea typeface="Times New Roman" panose="02020603050405020304" pitchFamily="18" charset="0"/>
              </a:rPr>
              <a:t>l </a:t>
            </a:r>
            <a:r>
              <a:rPr lang="es-ES" sz="4400" b="1" dirty="0">
                <a:latin typeface="NewsGotT" pitchFamily="2" charset="0"/>
                <a:ea typeface="Times New Roman" panose="02020603050405020304" pitchFamily="18" charset="0"/>
              </a:rPr>
              <a:t>plan individual de tratamiento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314700" algn="l"/>
              </a:tabLst>
            </a:pPr>
            <a:endParaRPr lang="es-ES" sz="4400" b="1" i="1" dirty="0">
              <a:solidFill>
                <a:srgbClr val="C00000"/>
              </a:solidFill>
              <a:latin typeface="NewsGotT" pitchFamily="2" charset="0"/>
              <a:ea typeface="Times New Roman" panose="02020603050405020304" pitchFamily="18" charset="0"/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xmlns="" id="{0405FA3F-B965-4CC7-81F1-088D256CF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417" y="1316286"/>
            <a:ext cx="3155485" cy="4506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4095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3" name="Rectangle 3">
            <a:extLst>
              <a:ext uri="{FF2B5EF4-FFF2-40B4-BE49-F238E27FC236}">
                <a16:creationId xmlns:a16="http://schemas.microsoft.com/office/drawing/2014/main" xmlns="" id="{805D34A5-94C1-4D7E-A3BE-64BC8A214B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88515" y="1412810"/>
            <a:ext cx="11135638" cy="4762520"/>
          </a:xfr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 marL="457200" lvl="1" indent="0">
              <a:spcBef>
                <a:spcPct val="40000"/>
              </a:spcBef>
              <a:buNone/>
            </a:pPr>
            <a:endParaRPr lang="es-ES_tradnl" altLang="es-ES" b="1" dirty="0">
              <a:latin typeface="NewsGotT"/>
            </a:endParaRPr>
          </a:p>
          <a:p>
            <a:pPr marL="457200" lvl="1" indent="0" algn="just">
              <a:spcBef>
                <a:spcPct val="40000"/>
              </a:spcBef>
              <a:buNone/>
            </a:pPr>
            <a:r>
              <a:rPr lang="es-ES_tradnl" altLang="es-ES" sz="4400" dirty="0">
                <a:latin typeface="NewsGotT"/>
              </a:rPr>
              <a:t>Establece un marco </a:t>
            </a:r>
            <a:r>
              <a:rPr lang="es-ES_tradnl" altLang="es-ES" sz="4400" b="1" dirty="0">
                <a:solidFill>
                  <a:srgbClr val="C00000"/>
                </a:solidFill>
                <a:latin typeface="NewsGotT"/>
              </a:rPr>
              <a:t>común</a:t>
            </a:r>
            <a:r>
              <a:rPr lang="es-ES_tradnl" altLang="es-ES" sz="4400" dirty="0">
                <a:solidFill>
                  <a:srgbClr val="C00000"/>
                </a:solidFill>
                <a:latin typeface="NewsGotT"/>
              </a:rPr>
              <a:t> , </a:t>
            </a:r>
            <a:r>
              <a:rPr lang="es-ES_tradnl" altLang="es-ES" sz="4400" b="1" dirty="0">
                <a:solidFill>
                  <a:srgbClr val="C00000"/>
                </a:solidFill>
                <a:latin typeface="NewsGotT"/>
              </a:rPr>
              <a:t>individualizado</a:t>
            </a:r>
            <a:r>
              <a:rPr lang="es-ES_tradnl" altLang="es-ES" sz="4400" dirty="0">
                <a:solidFill>
                  <a:srgbClr val="C00000"/>
                </a:solidFill>
                <a:latin typeface="NewsGotT"/>
              </a:rPr>
              <a:t> </a:t>
            </a:r>
          </a:p>
          <a:p>
            <a:pPr marL="457200" lvl="1" indent="0" algn="just">
              <a:spcBef>
                <a:spcPct val="40000"/>
              </a:spcBef>
              <a:buNone/>
            </a:pPr>
            <a:endParaRPr lang="es-ES_tradnl" altLang="es-ES" sz="4300" dirty="0">
              <a:latin typeface="NewsGotT"/>
            </a:endParaRPr>
          </a:p>
          <a:p>
            <a:pPr marL="457200" lvl="1" indent="0" algn="just">
              <a:spcBef>
                <a:spcPct val="40000"/>
              </a:spcBef>
              <a:buNone/>
            </a:pPr>
            <a:r>
              <a:rPr lang="es-ES_tradnl" altLang="es-ES" sz="4300" dirty="0">
                <a:latin typeface="NewsGotT"/>
              </a:rPr>
              <a:t>Que delimita necesidades y posibilidades, estrategias y objetivos.</a:t>
            </a:r>
          </a:p>
          <a:p>
            <a:pPr marL="457200" lvl="1" indent="0" algn="just">
              <a:spcBef>
                <a:spcPct val="40000"/>
              </a:spcBef>
              <a:buNone/>
            </a:pPr>
            <a:r>
              <a:rPr lang="es-ES_tradnl" altLang="es-ES" sz="4300" dirty="0">
                <a:latin typeface="NewsGotT"/>
              </a:rPr>
              <a:t> </a:t>
            </a:r>
          </a:p>
          <a:p>
            <a:pPr marL="457200" lvl="1" indent="0" algn="just">
              <a:spcBef>
                <a:spcPct val="40000"/>
              </a:spcBef>
              <a:buNone/>
            </a:pPr>
            <a:r>
              <a:rPr lang="es-ES_tradnl" altLang="es-ES" sz="4400" dirty="0">
                <a:latin typeface="NewsGotT"/>
              </a:rPr>
              <a:t>Tanto para la atención sanitaria y </a:t>
            </a:r>
            <a:r>
              <a:rPr lang="es-ES_tradnl" altLang="es-ES" sz="4400" b="1" i="1" dirty="0">
                <a:solidFill>
                  <a:srgbClr val="C00000"/>
                </a:solidFill>
                <a:latin typeface="NewsGotT"/>
              </a:rPr>
              <a:t>social</a:t>
            </a:r>
            <a:r>
              <a:rPr lang="es-ES_tradnl" altLang="es-ES" sz="4400" dirty="0">
                <a:latin typeface="NewsGotT"/>
              </a:rPr>
              <a:t> de las personas con TMG.</a:t>
            </a:r>
          </a:p>
          <a:p>
            <a:pPr marL="457200" lvl="1" indent="0" algn="just">
              <a:spcBef>
                <a:spcPct val="40000"/>
              </a:spcBef>
              <a:buNone/>
            </a:pPr>
            <a:endParaRPr lang="es-ES_tradnl" altLang="es-ES" sz="4400" dirty="0">
              <a:latin typeface="NewsGotT"/>
            </a:endParaRPr>
          </a:p>
          <a:p>
            <a:pPr marL="457200" lvl="1" indent="0" algn="just">
              <a:spcBef>
                <a:spcPct val="40000"/>
              </a:spcBef>
              <a:buNone/>
            </a:pPr>
            <a:endParaRPr lang="es-ES_tradnl" altLang="es-ES" sz="4400" dirty="0">
              <a:latin typeface="NewsGotT"/>
            </a:endParaRPr>
          </a:p>
          <a:p>
            <a:pPr marL="457200" lvl="1" indent="0" algn="just">
              <a:spcBef>
                <a:spcPct val="40000"/>
              </a:spcBef>
              <a:buNone/>
            </a:pPr>
            <a:endParaRPr lang="es-ES_tradnl" altLang="es-ES" sz="4400" dirty="0">
              <a:latin typeface="NewsGotT"/>
            </a:endParaRPr>
          </a:p>
          <a:p>
            <a:pPr marL="457200" lvl="1" indent="0">
              <a:spcBef>
                <a:spcPct val="40000"/>
              </a:spcBef>
              <a:buNone/>
            </a:pPr>
            <a:endParaRPr lang="es-ES_tradnl" altLang="es-ES" sz="2400" b="1" dirty="0">
              <a:latin typeface="NewsGotT"/>
            </a:endParaRPr>
          </a:p>
        </p:txBody>
      </p:sp>
    </p:spTree>
    <p:extLst>
      <p:ext uri="{BB962C8B-B14F-4D97-AF65-F5344CB8AC3E}">
        <p14:creationId xmlns:p14="http://schemas.microsoft.com/office/powerpoint/2010/main" val="1236560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Título">
            <a:extLst>
              <a:ext uri="{FF2B5EF4-FFF2-40B4-BE49-F238E27FC236}">
                <a16:creationId xmlns:a16="http://schemas.microsoft.com/office/drawing/2014/main" xmlns="" id="{EB02CD57-E603-46E2-BEEC-F2D66B20A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6019"/>
            <a:ext cx="10515600" cy="13255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ES" sz="3200" b="1" dirty="0" smtClean="0"/>
              <a:t/>
            </a:r>
            <a:br>
              <a:rPr lang="es-ES" sz="3200" b="1" dirty="0" smtClean="0"/>
            </a:br>
            <a:r>
              <a:rPr lang="es-ES" sz="3200" b="1" dirty="0" smtClean="0">
                <a:solidFill>
                  <a:srgbClr val="FF0000"/>
                </a:solidFill>
              </a:rPr>
              <a:t>El </a:t>
            </a:r>
            <a:r>
              <a:rPr lang="es-ES" sz="3200" b="1" dirty="0">
                <a:solidFill>
                  <a:srgbClr val="FF0000"/>
                </a:solidFill>
              </a:rPr>
              <a:t>Plan Individual de Tratamiento </a:t>
            </a:r>
            <a:r>
              <a:rPr lang="es-ES" b="1" dirty="0"/>
              <a:t/>
            </a:r>
            <a:br>
              <a:rPr lang="es-ES" b="1" dirty="0"/>
            </a:br>
            <a:endParaRPr lang="es-ES" dirty="0"/>
          </a:p>
        </p:txBody>
      </p:sp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xmlns="" id="{37CE1893-5E74-4E7D-A5B1-79925441D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1" y="1773238"/>
            <a:ext cx="8435975" cy="4679950"/>
          </a:xfrm>
        </p:spPr>
        <p:txBody>
          <a:bodyPr rtlCol="0">
            <a:normAutofit/>
          </a:bodyPr>
          <a:lstStyle/>
          <a:p>
            <a:pPr marL="0" indent="0">
              <a:spcAft>
                <a:spcPts val="600"/>
              </a:spcAft>
              <a:buNone/>
              <a:defRPr/>
            </a:pPr>
            <a:endParaRPr lang="es-ES" sz="3000" b="1" dirty="0" smtClean="0"/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es-ES" sz="3000" b="1" dirty="0" smtClean="0"/>
              <a:t>Incluir </a:t>
            </a:r>
            <a:r>
              <a:rPr lang="es-ES" sz="3000" b="1" dirty="0"/>
              <a:t>lo más relevante de la evaluación:</a:t>
            </a:r>
          </a:p>
          <a:p>
            <a:pPr lvl="1" algn="just">
              <a:spcBef>
                <a:spcPts val="1200"/>
              </a:spcBef>
              <a:spcAft>
                <a:spcPts val="600"/>
              </a:spcAft>
              <a:defRPr/>
            </a:pPr>
            <a:r>
              <a:rPr lang="es-ES" sz="2600" dirty="0"/>
              <a:t>Sintomatología clínica.</a:t>
            </a:r>
          </a:p>
          <a:p>
            <a:pPr lvl="1" algn="just">
              <a:spcBef>
                <a:spcPts val="1200"/>
              </a:spcBef>
              <a:spcAft>
                <a:spcPts val="600"/>
              </a:spcAft>
              <a:defRPr/>
            </a:pPr>
            <a:r>
              <a:rPr lang="es-ES" sz="2600" dirty="0"/>
              <a:t>Funcionamiento y discapacidad.</a:t>
            </a:r>
          </a:p>
          <a:p>
            <a:pPr lvl="1" algn="just">
              <a:spcBef>
                <a:spcPts val="1200"/>
              </a:spcBef>
              <a:spcAft>
                <a:spcPts val="600"/>
              </a:spcAft>
              <a:defRPr/>
            </a:pPr>
            <a:r>
              <a:rPr lang="es-ES" sz="2600" dirty="0"/>
              <a:t>Contexto familiar.</a:t>
            </a:r>
          </a:p>
          <a:p>
            <a:pPr lvl="1" algn="just">
              <a:spcBef>
                <a:spcPts val="1200"/>
              </a:spcBef>
              <a:spcAft>
                <a:spcPts val="600"/>
              </a:spcAft>
              <a:defRPr/>
            </a:pPr>
            <a:r>
              <a:rPr lang="es-ES" sz="2600" dirty="0"/>
              <a:t>Apoyos sociales formales e informales.</a:t>
            </a:r>
          </a:p>
          <a:p>
            <a:pPr lvl="1" algn="just">
              <a:spcBef>
                <a:spcPts val="1200"/>
              </a:spcBef>
              <a:spcAft>
                <a:spcPts val="600"/>
              </a:spcAft>
              <a:defRPr/>
            </a:pPr>
            <a:r>
              <a:rPr lang="es-ES" sz="2600" dirty="0"/>
              <a:t>Situaciones o riesgos específicos (suicidio, agresión, abandono, consumo de tóxicos…).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7" name="Rectangle 3">
            <a:extLst>
              <a:ext uri="{FF2B5EF4-FFF2-40B4-BE49-F238E27FC236}">
                <a16:creationId xmlns:a16="http://schemas.microsoft.com/office/drawing/2014/main" xmlns="" id="{6C89D4C7-4B31-4568-AF7A-B201E3E137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5884" y="1115490"/>
            <a:ext cx="11235847" cy="5347939"/>
          </a:xfrm>
          <a:solidFill>
            <a:schemeClr val="bg1"/>
          </a:solidFill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457200" lvl="1" indent="0">
              <a:spcBef>
                <a:spcPct val="40000"/>
              </a:spcBef>
              <a:buNone/>
            </a:pPr>
            <a:r>
              <a:rPr lang="es-ES_tradnl" altLang="es-ES" sz="4000" b="1" dirty="0">
                <a:latin typeface="Calibri" panose="020F0502020204030204" pitchFamily="34" charset="0"/>
              </a:rPr>
              <a:t>Comisión Trastorno Mental Grave.</a:t>
            </a:r>
          </a:p>
          <a:p>
            <a:pPr marL="457200" lvl="1" indent="0">
              <a:spcBef>
                <a:spcPct val="40000"/>
              </a:spcBef>
              <a:buNone/>
            </a:pPr>
            <a:endParaRPr lang="es-ES_tradnl" altLang="es-ES" sz="4000" dirty="0">
              <a:latin typeface="Calibri" panose="020F0502020204030204" pitchFamily="34" charset="0"/>
            </a:endParaRPr>
          </a:p>
          <a:p>
            <a:pPr marL="457200" lvl="1" indent="0">
              <a:spcBef>
                <a:spcPct val="40000"/>
              </a:spcBef>
              <a:buNone/>
            </a:pPr>
            <a:r>
              <a:rPr lang="es-ES_tradnl" altLang="es-ES" sz="3600" dirty="0">
                <a:latin typeface="Calibri" panose="020F0502020204030204" pitchFamily="34" charset="0"/>
              </a:rPr>
              <a:t>Los </a:t>
            </a:r>
            <a:r>
              <a:rPr lang="es-ES_tradnl" altLang="es-ES" sz="3600" b="1" dirty="0">
                <a:latin typeface="Calibri" panose="020F0502020204030204" pitchFamily="34" charset="0"/>
              </a:rPr>
              <a:t>planes individualizados de tratamiento de salud mental </a:t>
            </a:r>
            <a:r>
              <a:rPr lang="es-ES_tradnl" altLang="es-ES" sz="3600" dirty="0">
                <a:latin typeface="Calibri" panose="020F0502020204030204" pitchFamily="34" charset="0"/>
              </a:rPr>
              <a:t>deben coordinarse:</a:t>
            </a:r>
          </a:p>
          <a:p>
            <a:pPr lvl="1">
              <a:spcBef>
                <a:spcPct val="40000"/>
              </a:spcBef>
            </a:pPr>
            <a:r>
              <a:rPr lang="es-ES_tradnl" altLang="es-ES" sz="3600" dirty="0">
                <a:latin typeface="Calibri" panose="020F0502020204030204" pitchFamily="34" charset="0"/>
              </a:rPr>
              <a:t> Con el PIA (Ley de dependencia) </a:t>
            </a:r>
          </a:p>
          <a:p>
            <a:pPr lvl="1">
              <a:spcBef>
                <a:spcPct val="40000"/>
              </a:spcBef>
            </a:pPr>
            <a:r>
              <a:rPr lang="es-ES_tradnl" altLang="es-ES" sz="3600" dirty="0">
                <a:latin typeface="Calibri" panose="020F0502020204030204" pitchFamily="34" charset="0"/>
              </a:rPr>
              <a:t> y los planes residenciales e itinerarios laborales de FAISEM</a:t>
            </a:r>
          </a:p>
          <a:p>
            <a:pPr lvl="2">
              <a:spcBef>
                <a:spcPct val="40000"/>
              </a:spcBef>
              <a:buFont typeface="Wingdings" panose="05000000000000000000" pitchFamily="2" charset="2"/>
              <a:buNone/>
            </a:pPr>
            <a:endParaRPr lang="es-ES_tradnl" altLang="es-ES" sz="1800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5194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AA24B008-72A7-44D4-9238-D93F607DE0E8}"/>
              </a:ext>
            </a:extLst>
          </p:cNvPr>
          <p:cNvSpPr/>
          <p:nvPr/>
        </p:nvSpPr>
        <p:spPr>
          <a:xfrm>
            <a:off x="519952" y="2228518"/>
            <a:ext cx="9293351" cy="25853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314700" algn="l"/>
              </a:tabLst>
            </a:pPr>
            <a:endParaRPr lang="es-ES" sz="2400" b="1" dirty="0"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tabLst>
                <a:tab pos="3314700" algn="l"/>
              </a:tabLst>
            </a:pPr>
            <a:r>
              <a:rPr lang="es-ES" sz="6000" b="1" dirty="0" smtClean="0">
                <a:ea typeface="Times New Roman" panose="02020603050405020304" pitchFamily="18" charset="0"/>
              </a:rPr>
              <a:t> </a:t>
            </a:r>
            <a:r>
              <a:rPr lang="es-ES" sz="6000" b="1" dirty="0">
                <a:ea typeface="Times New Roman" panose="02020603050405020304" pitchFamily="18" charset="0"/>
              </a:rPr>
              <a:t>Los programas </a:t>
            </a:r>
            <a:r>
              <a:rPr lang="es-ES" sz="6000" b="1" dirty="0" smtClean="0">
                <a:ea typeface="Times New Roman" panose="02020603050405020304" pitchFamily="18" charset="0"/>
              </a:rPr>
              <a:t>individuales </a:t>
            </a:r>
            <a:r>
              <a:rPr lang="es-ES" sz="6000" b="1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 </a:t>
            </a:r>
            <a:endParaRPr lang="es-ES" sz="6000" b="1" dirty="0"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314700" algn="l"/>
              </a:tabLst>
            </a:pPr>
            <a:endParaRPr lang="es-ES" sz="2400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3821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552" y="620688"/>
            <a:ext cx="7772400" cy="522296"/>
          </a:xfrm>
        </p:spPr>
        <p:txBody>
          <a:bodyPr>
            <a:noAutofit/>
          </a:bodyPr>
          <a:lstStyle/>
          <a:p>
            <a:r>
              <a:rPr lang="es-ES_tradnl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Derivación y acogida </a:t>
            </a:r>
            <a:endParaRPr lang="es-ES" sz="2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795316"/>
            <a:ext cx="9137576" cy="478836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413F40"/>
              </a:buClr>
              <a:buFont typeface="Wingdings" pitchFamily="2" charset="2"/>
              <a:buChar char="§"/>
            </a:pPr>
            <a:r>
              <a:rPr lang="es-ES_tradnl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Fuentes de información inicial</a:t>
            </a:r>
            <a:r>
              <a:rPr lang="es-ES_tradnl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s-ES_tradnl" sz="2000" dirty="0">
                <a:solidFill>
                  <a:srgbClr val="003300"/>
                </a:solidFill>
                <a:latin typeface="Calibri" panose="020F0502020204030204" pitchFamily="34" charset="0"/>
              </a:rPr>
              <a:t>Protocolo de derivación.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s-ES_tradnl" sz="2000" dirty="0">
                <a:solidFill>
                  <a:srgbClr val="003300"/>
                </a:solidFill>
                <a:latin typeface="Calibri" panose="020F0502020204030204" pitchFamily="34" charset="0"/>
              </a:rPr>
              <a:t>Plan Individualizado de Tratamiento.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s-ES_tradnl" sz="2000" dirty="0">
                <a:solidFill>
                  <a:srgbClr val="003300"/>
                </a:solidFill>
                <a:latin typeface="Calibri" panose="020F0502020204030204" pitchFamily="34" charset="0"/>
              </a:rPr>
              <a:t>Informes clínicos (de facultativos, de cuidados de enfermería, ...) y sociales.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s-ES_tradnl" sz="2000" dirty="0">
                <a:solidFill>
                  <a:srgbClr val="003300"/>
                </a:solidFill>
                <a:latin typeface="Calibri" panose="020F0502020204030204" pitchFamily="34" charset="0"/>
              </a:rPr>
              <a:t>Entrevistas:</a:t>
            </a:r>
          </a:p>
          <a:p>
            <a:pPr marL="914400" lvl="2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s-ES_tradnl" b="1" dirty="0">
              <a:solidFill>
                <a:srgbClr val="000066"/>
              </a:solidFill>
              <a:latin typeface="Calibri" panose="020F0502020204030204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  <a:buClr>
                <a:srgbClr val="003300"/>
              </a:buClr>
              <a:buFont typeface="Wingdings" pitchFamily="2" charset="2"/>
              <a:buChar char="§"/>
            </a:pPr>
            <a:r>
              <a:rPr lang="es-ES_tradnl" sz="2000" b="1" dirty="0">
                <a:solidFill>
                  <a:srgbClr val="000066"/>
                </a:solidFill>
                <a:latin typeface="Calibri" panose="020F0502020204030204" pitchFamily="34" charset="0"/>
              </a:rPr>
              <a:t>Evaluación inicial:</a:t>
            </a:r>
            <a:endParaRPr lang="es-ES_tradnl" sz="2000" dirty="0">
              <a:solidFill>
                <a:srgbClr val="003300"/>
              </a:solidFill>
              <a:latin typeface="Calibri" panose="020F0502020204030204" pitchFamily="34" charset="0"/>
            </a:endParaRPr>
          </a:p>
          <a:p>
            <a:pPr lvl="1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s-ES_tradnl" sz="2000" dirty="0">
                <a:solidFill>
                  <a:srgbClr val="003300"/>
                </a:solidFill>
                <a:latin typeface="Calibri" panose="020F0502020204030204" pitchFamily="34" charset="0"/>
              </a:rPr>
              <a:t>Valoración de riesgos específicos en los momentos iniciales de la incorporación.</a:t>
            </a:r>
          </a:p>
        </p:txBody>
      </p:sp>
    </p:spTree>
    <p:extLst>
      <p:ext uri="{BB962C8B-B14F-4D97-AF65-F5344CB8AC3E}">
        <p14:creationId xmlns:p14="http://schemas.microsoft.com/office/powerpoint/2010/main" val="1725700684"/>
      </p:ext>
    </p:extLst>
  </p:cSld>
  <p:clrMapOvr>
    <a:masterClrMapping/>
  </p:clrMapOvr>
  <p:transition spd="med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AA24B008-72A7-44D4-9238-D93F607DE0E8}"/>
              </a:ext>
            </a:extLst>
          </p:cNvPr>
          <p:cNvSpPr/>
          <p:nvPr/>
        </p:nvSpPr>
        <p:spPr>
          <a:xfrm>
            <a:off x="519952" y="1392495"/>
            <a:ext cx="11035553" cy="4339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314700" algn="l"/>
              </a:tabLst>
            </a:pPr>
            <a:r>
              <a:rPr lang="es-ES" sz="2800" b="1" dirty="0">
                <a:ea typeface="Times New Roman" panose="02020603050405020304" pitchFamily="18" charset="0"/>
              </a:rPr>
              <a:t>ESQUEMA DE LA INTERVENCION</a:t>
            </a:r>
            <a:r>
              <a:rPr lang="es-ES" sz="2800" b="1" dirty="0" smtClean="0"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314700" algn="l"/>
              </a:tabLst>
            </a:pPr>
            <a:endParaRPr lang="es-ES" sz="2800" b="1" dirty="0"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314700" algn="l"/>
              </a:tabLst>
            </a:pPr>
            <a:r>
              <a:rPr lang="es-ES" sz="2800" b="1" dirty="0">
                <a:ea typeface="Times New Roman" panose="02020603050405020304" pitchFamily="18" charset="0"/>
              </a:rPr>
              <a:t> </a:t>
            </a:r>
            <a:r>
              <a:rPr lang="es-ES" sz="2800" b="1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1</a:t>
            </a:r>
            <a:r>
              <a:rPr lang="es-ES" sz="2800" b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.- </a:t>
            </a:r>
            <a:r>
              <a:rPr lang="es-ES" sz="3200" b="1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Las </a:t>
            </a:r>
            <a:r>
              <a:rPr lang="es-ES" sz="3200" b="1" dirty="0">
                <a:ea typeface="Times New Roman" panose="02020603050405020304" pitchFamily="18" charset="0"/>
              </a:rPr>
              <a:t>redes de atención </a:t>
            </a:r>
          </a:p>
          <a:p>
            <a:pPr algn="just">
              <a:lnSpc>
                <a:spcPct val="150000"/>
              </a:lnSpc>
              <a:tabLst>
                <a:tab pos="3314700" algn="l"/>
              </a:tabLst>
            </a:pPr>
            <a:r>
              <a:rPr lang="es-ES" sz="3200" b="1" dirty="0">
                <a:ea typeface="Times New Roman" panose="02020603050405020304" pitchFamily="18" charset="0"/>
              </a:rPr>
              <a:t>2.- Los programas individuales </a:t>
            </a:r>
            <a:endParaRPr lang="es-ES" sz="3200" b="1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314700" algn="l"/>
              </a:tabLst>
            </a:pPr>
            <a:r>
              <a:rPr lang="es-ES" sz="3200" b="1" dirty="0">
                <a:ea typeface="Times New Roman" panose="02020603050405020304" pitchFamily="18" charset="0"/>
              </a:rPr>
              <a:t>3.- ¿Qué queda por hacer? . La necesidad de reestructurar y transformar</a:t>
            </a:r>
            <a:r>
              <a:rPr lang="es-ES" sz="3200" b="1" dirty="0" smtClean="0">
                <a:ea typeface="Times New Roman" panose="02020603050405020304" pitchFamily="18" charset="0"/>
              </a:rPr>
              <a:t>.</a:t>
            </a:r>
            <a:endParaRPr lang="es-ES" sz="3200" b="1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3345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090750"/>
            <a:ext cx="7772400" cy="533400"/>
          </a:xfrm>
        </p:spPr>
        <p:txBody>
          <a:bodyPr>
            <a:normAutofit/>
          </a:bodyPr>
          <a:lstStyle/>
          <a:p>
            <a:r>
              <a:rPr lang="es-ES_tradnl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Derivación y acogida</a:t>
            </a:r>
            <a:endParaRPr lang="es-ES" sz="2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66910" y="2103122"/>
            <a:ext cx="7786742" cy="4557730"/>
          </a:xfrm>
        </p:spPr>
        <p:txBody>
          <a:bodyPr>
            <a:normAutofit/>
          </a:bodyPr>
          <a:lstStyle/>
          <a:p>
            <a:pPr marL="952500" lvl="1" indent="-381000" algn="just">
              <a:buClr>
                <a:srgbClr val="413F40"/>
              </a:buClr>
            </a:pPr>
            <a:r>
              <a:rPr lang="es-ES_tradnl" sz="2000" dirty="0">
                <a:solidFill>
                  <a:srgbClr val="003300"/>
                </a:solidFill>
              </a:rPr>
              <a:t>Aspectos </a:t>
            </a:r>
            <a:r>
              <a:rPr lang="es-ES_tradnl" sz="2000" dirty="0" smtClean="0">
                <a:solidFill>
                  <a:srgbClr val="003300"/>
                </a:solidFill>
              </a:rPr>
              <a:t>básicos</a:t>
            </a:r>
            <a:endParaRPr lang="es-ES_tradnl" sz="2000" dirty="0">
              <a:solidFill>
                <a:srgbClr val="003300"/>
              </a:solidFill>
            </a:endParaRPr>
          </a:p>
          <a:p>
            <a:pPr marL="571500" lvl="1" indent="0" algn="just">
              <a:spcAft>
                <a:spcPts val="600"/>
              </a:spcAft>
              <a:buClr>
                <a:srgbClr val="413F40"/>
              </a:buClr>
              <a:buNone/>
            </a:pPr>
            <a:endParaRPr lang="es-ES_tradnl" sz="2000" dirty="0">
              <a:solidFill>
                <a:srgbClr val="003300"/>
              </a:solidFill>
            </a:endParaRPr>
          </a:p>
          <a:p>
            <a:pPr marL="1428750" lvl="2" indent="-285750" algn="just">
              <a:spcBef>
                <a:spcPct val="40000"/>
              </a:spcBef>
              <a:spcAft>
                <a:spcPts val="600"/>
              </a:spcAft>
              <a:buClr>
                <a:srgbClr val="413F40"/>
              </a:buClr>
            </a:pPr>
            <a:r>
              <a:rPr lang="es-ES_tradnl" dirty="0">
                <a:solidFill>
                  <a:srgbClr val="000066"/>
                </a:solidFill>
              </a:rPr>
              <a:t>Visita al dispositivo (una o varias en función de cada usuario/a).</a:t>
            </a:r>
          </a:p>
          <a:p>
            <a:pPr marL="1428750" lvl="2" indent="-285750" algn="just">
              <a:spcBef>
                <a:spcPct val="40000"/>
              </a:spcBef>
              <a:spcAft>
                <a:spcPts val="600"/>
              </a:spcAft>
              <a:buClr>
                <a:srgbClr val="413F40"/>
              </a:buClr>
            </a:pPr>
            <a:r>
              <a:rPr lang="es-ES_tradnl" dirty="0">
                <a:solidFill>
                  <a:srgbClr val="000066"/>
                </a:solidFill>
              </a:rPr>
              <a:t>Explicación de las normas de funcionamiento</a:t>
            </a:r>
          </a:p>
          <a:p>
            <a:pPr marL="1428750" lvl="2" indent="-285750" algn="just">
              <a:spcBef>
                <a:spcPct val="40000"/>
              </a:spcBef>
              <a:spcAft>
                <a:spcPts val="600"/>
              </a:spcAft>
              <a:buClr>
                <a:srgbClr val="413F40"/>
              </a:buClr>
            </a:pPr>
            <a:r>
              <a:rPr lang="es-ES_tradnl" dirty="0">
                <a:solidFill>
                  <a:srgbClr val="000066"/>
                </a:solidFill>
              </a:rPr>
              <a:t>Negociación del contrato de ingreso </a:t>
            </a:r>
          </a:p>
          <a:p>
            <a:pPr marL="1428750" lvl="2" indent="-285750" algn="just">
              <a:spcBef>
                <a:spcPct val="40000"/>
              </a:spcBef>
              <a:spcAft>
                <a:spcPts val="600"/>
              </a:spcAft>
              <a:buClr>
                <a:srgbClr val="413F40"/>
              </a:buClr>
            </a:pPr>
            <a:r>
              <a:rPr lang="es-ES_tradnl" dirty="0">
                <a:solidFill>
                  <a:srgbClr val="000066"/>
                </a:solidFill>
              </a:rPr>
              <a:t>Otros aspectos a tratar con el/la usuario/a: consumo de tabaco, manejo del dinero, ...</a:t>
            </a:r>
          </a:p>
          <a:p>
            <a:pPr marL="1428750" lvl="2" indent="-285750" algn="just">
              <a:spcBef>
                <a:spcPct val="40000"/>
              </a:spcBef>
              <a:spcAft>
                <a:spcPts val="600"/>
              </a:spcAft>
              <a:buClr>
                <a:srgbClr val="413F40"/>
              </a:buClr>
            </a:pPr>
            <a:r>
              <a:rPr lang="es-ES_tradnl" dirty="0">
                <a:solidFill>
                  <a:srgbClr val="000066"/>
                </a:solidFill>
              </a:rPr>
              <a:t>Planificar fecha de incorporación.</a:t>
            </a:r>
            <a:endParaRPr lang="es-ES_tradnl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323147"/>
      </p:ext>
    </p:extLst>
  </p:cSld>
  <p:clrMapOvr>
    <a:masterClrMapping/>
  </p:clrMapOvr>
  <p:transition spd="med"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552" y="1493976"/>
            <a:ext cx="7772400" cy="381000"/>
          </a:xfrm>
        </p:spPr>
        <p:txBody>
          <a:bodyPr>
            <a:noAutofit/>
          </a:bodyPr>
          <a:lstStyle/>
          <a:p>
            <a:r>
              <a:rPr lang="es-ES_tradnl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Derivación y acogida </a:t>
            </a:r>
            <a:endParaRPr lang="es-ES" sz="2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79576" y="2275676"/>
            <a:ext cx="7772400" cy="4643470"/>
          </a:xfrm>
        </p:spPr>
        <p:txBody>
          <a:bodyPr>
            <a:normAutofit/>
          </a:bodyPr>
          <a:lstStyle/>
          <a:p>
            <a:pPr marL="952500" lvl="1" indent="-381000" algn="just">
              <a:buClr>
                <a:srgbClr val="413F40"/>
              </a:buClr>
              <a:buFont typeface="Wingdings" pitchFamily="2" charset="2"/>
              <a:buChar char="§"/>
            </a:pPr>
            <a:endParaRPr lang="es-ES_tradnl" sz="900" dirty="0">
              <a:solidFill>
                <a:srgbClr val="000066"/>
              </a:solidFill>
            </a:endParaRPr>
          </a:p>
          <a:p>
            <a:pPr marL="381000" indent="-381000" algn="just">
              <a:spcBef>
                <a:spcPts val="0"/>
              </a:spcBef>
              <a:spcAft>
                <a:spcPts val="1200"/>
              </a:spcAft>
              <a:buClr>
                <a:srgbClr val="413F40"/>
              </a:buClr>
              <a:buFont typeface="Wingdings" pitchFamily="2" charset="2"/>
              <a:buChar char="§"/>
            </a:pPr>
            <a:r>
              <a:rPr lang="es-ES_tradnl" sz="2000" b="1" dirty="0">
                <a:solidFill>
                  <a:srgbClr val="000066"/>
                </a:solidFill>
              </a:rPr>
              <a:t>Incorporación del usuario:</a:t>
            </a:r>
          </a:p>
          <a:p>
            <a:pPr marL="952500" lvl="1" indent="-381000" algn="just">
              <a:spcBef>
                <a:spcPts val="0"/>
              </a:spcBef>
              <a:spcAft>
                <a:spcPts val="1200"/>
              </a:spcAft>
              <a:buClr>
                <a:srgbClr val="413F40"/>
              </a:buClr>
            </a:pPr>
            <a:r>
              <a:rPr lang="es-ES_tradnl" sz="2000" dirty="0">
                <a:solidFill>
                  <a:srgbClr val="003300"/>
                </a:solidFill>
              </a:rPr>
              <a:t>En el momento de la incorporación:</a:t>
            </a:r>
          </a:p>
          <a:p>
            <a:pPr marL="1428750" lvl="2" indent="-285750" algn="just">
              <a:spcBef>
                <a:spcPts val="0"/>
              </a:spcBef>
              <a:spcAft>
                <a:spcPts val="600"/>
              </a:spcAft>
              <a:buClr>
                <a:srgbClr val="413F40"/>
              </a:buClr>
            </a:pPr>
            <a:r>
              <a:rPr lang="es-ES_tradnl" dirty="0">
                <a:solidFill>
                  <a:srgbClr val="000066"/>
                </a:solidFill>
              </a:rPr>
              <a:t>Recorrido por todas las dependencias del dispositivo.</a:t>
            </a:r>
          </a:p>
          <a:p>
            <a:pPr marL="1428750" lvl="2" indent="-285750" algn="just">
              <a:spcBef>
                <a:spcPts val="0"/>
              </a:spcBef>
              <a:spcAft>
                <a:spcPts val="600"/>
              </a:spcAft>
              <a:buClr>
                <a:srgbClr val="413F40"/>
              </a:buClr>
            </a:pPr>
            <a:r>
              <a:rPr lang="es-ES_tradnl" dirty="0">
                <a:solidFill>
                  <a:srgbClr val="000066"/>
                </a:solidFill>
              </a:rPr>
              <a:t>Presentación de todos los usuarios y profesionales.</a:t>
            </a:r>
          </a:p>
          <a:p>
            <a:pPr marL="1428750" lvl="2" indent="-285750" algn="just">
              <a:spcBef>
                <a:spcPts val="0"/>
              </a:spcBef>
              <a:spcAft>
                <a:spcPts val="600"/>
              </a:spcAft>
              <a:buClr>
                <a:srgbClr val="413F40"/>
              </a:buClr>
            </a:pPr>
            <a:r>
              <a:rPr lang="es-ES_tradnl" dirty="0">
                <a:solidFill>
                  <a:srgbClr val="000066"/>
                </a:solidFill>
              </a:rPr>
              <a:t>Información inicial de los aspectos más cotidianos del día a día en el dispositivo.</a:t>
            </a:r>
            <a:endParaRPr lang="es-ES_tradnl" dirty="0">
              <a:solidFill>
                <a:srgbClr val="003300"/>
              </a:solidFill>
            </a:endParaRPr>
          </a:p>
          <a:p>
            <a:pPr marL="952500" lvl="1" indent="-381000" algn="just">
              <a:spcBef>
                <a:spcPct val="40000"/>
              </a:spcBef>
              <a:buClr>
                <a:srgbClr val="413F40"/>
              </a:buClr>
            </a:pPr>
            <a:r>
              <a:rPr lang="es-ES_tradnl" sz="2000" dirty="0">
                <a:solidFill>
                  <a:srgbClr val="003300"/>
                </a:solidFill>
              </a:rPr>
              <a:t>Recepción de la medicación prescrita y otras indicaciones terapéuticas. </a:t>
            </a:r>
          </a:p>
          <a:p>
            <a:pPr marL="952500" lvl="1" indent="-381000" algn="just">
              <a:spcBef>
                <a:spcPct val="40000"/>
              </a:spcBef>
              <a:buClr>
                <a:srgbClr val="413F40"/>
              </a:buClr>
            </a:pPr>
            <a:r>
              <a:rPr lang="es-ES_tradnl" sz="2000" dirty="0">
                <a:solidFill>
                  <a:srgbClr val="003300"/>
                </a:solidFill>
              </a:rPr>
              <a:t>D</a:t>
            </a:r>
            <a:r>
              <a:rPr lang="es-ES_tradnl" sz="2000" dirty="0" smtClean="0">
                <a:solidFill>
                  <a:srgbClr val="003300"/>
                </a:solidFill>
              </a:rPr>
              <a:t>ocumentos </a:t>
            </a:r>
            <a:r>
              <a:rPr lang="es-ES_tradnl" sz="2000" dirty="0">
                <a:solidFill>
                  <a:srgbClr val="003300"/>
                </a:solidFill>
              </a:rPr>
              <a:t>personales (previo acuerdo con el/la usuario/a</a:t>
            </a:r>
            <a:r>
              <a:rPr lang="es-ES_tradnl" sz="2000" dirty="0" smtClean="0">
                <a:solidFill>
                  <a:srgbClr val="000066"/>
                </a:solidFill>
              </a:rPr>
              <a:t>.</a:t>
            </a:r>
            <a:endParaRPr lang="es-ES_tradnl" sz="20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057191"/>
      </p:ext>
    </p:extLst>
  </p:cSld>
  <p:clrMapOvr>
    <a:masterClrMapping/>
  </p:clrMapOvr>
  <p:transition spd="med"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Text Box 3">
            <a:extLst>
              <a:ext uri="{FF2B5EF4-FFF2-40B4-BE49-F238E27FC236}">
                <a16:creationId xmlns:a16="http://schemas.microsoft.com/office/drawing/2014/main" xmlns="" id="{9DA2EEFA-E5E0-425B-B45B-AF013A8905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524001"/>
            <a:ext cx="350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1FF91">
                        <a:gamma/>
                        <a:tint val="0"/>
                        <a:invGamma/>
                      </a:srgbClr>
                    </a:gs>
                    <a:gs pos="50000">
                      <a:srgbClr val="91FF91"/>
                    </a:gs>
                    <a:gs pos="100000">
                      <a:srgbClr val="91FF91">
                        <a:gamma/>
                        <a:tint val="0"/>
                        <a:invGamma/>
                      </a:srgbClr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s-ES" altLang="es-ES" b="1"/>
          </a:p>
        </p:txBody>
      </p:sp>
      <p:sp>
        <p:nvSpPr>
          <p:cNvPr id="132100" name="Text Box 4">
            <a:extLst>
              <a:ext uri="{FF2B5EF4-FFF2-40B4-BE49-F238E27FC236}">
                <a16:creationId xmlns:a16="http://schemas.microsoft.com/office/drawing/2014/main" xmlns="" id="{7B916687-0EF9-4C28-8B24-8F08F852F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1676400"/>
            <a:ext cx="3886200" cy="4064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altLang="es-ES" sz="2000" b="1">
                <a:solidFill>
                  <a:srgbClr val="000066"/>
                </a:solidFill>
                <a:latin typeface="Verdana" panose="020B0604030504040204" pitchFamily="34" charset="0"/>
              </a:rPr>
              <a:t>Derivación y acogida</a:t>
            </a:r>
            <a:endParaRPr lang="es-ES" altLang="es-ES" sz="2000" b="1">
              <a:solidFill>
                <a:srgbClr val="000066"/>
              </a:solidFill>
              <a:latin typeface="Verdana" panose="020B0604030504040204" pitchFamily="34" charset="0"/>
            </a:endParaRPr>
          </a:p>
        </p:txBody>
      </p:sp>
      <p:sp>
        <p:nvSpPr>
          <p:cNvPr id="132101" name="Text Box 5">
            <a:extLst>
              <a:ext uri="{FF2B5EF4-FFF2-40B4-BE49-F238E27FC236}">
                <a16:creationId xmlns:a16="http://schemas.microsoft.com/office/drawing/2014/main" xmlns="" id="{FFD7C9A2-015C-48B9-8B52-5B2E4D95F7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514600"/>
            <a:ext cx="3886200" cy="406400"/>
          </a:xfrm>
          <a:prstGeom prst="rect">
            <a:avLst/>
          </a:prstGeom>
          <a:solidFill>
            <a:srgbClr val="000080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altLang="es-ES" sz="2000" b="1">
                <a:solidFill>
                  <a:srgbClr val="FFFF00"/>
                </a:solidFill>
                <a:latin typeface="Verdana" panose="020B0604030504040204" pitchFamily="34" charset="0"/>
              </a:rPr>
              <a:t>Estudio de necesidades</a:t>
            </a:r>
            <a:endParaRPr lang="es-ES" altLang="es-ES" sz="2000" b="1">
              <a:solidFill>
                <a:srgbClr val="FFFF00"/>
              </a:solidFill>
              <a:latin typeface="Verdana" panose="020B0604030504040204" pitchFamily="34" charset="0"/>
            </a:endParaRPr>
          </a:p>
        </p:txBody>
      </p:sp>
      <p:sp>
        <p:nvSpPr>
          <p:cNvPr id="132102" name="Text Box 6">
            <a:extLst>
              <a:ext uri="{FF2B5EF4-FFF2-40B4-BE49-F238E27FC236}">
                <a16:creationId xmlns:a16="http://schemas.microsoft.com/office/drawing/2014/main" xmlns="" id="{7C4C71A2-3D3B-40CC-BAB6-841ECB3E2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3352800"/>
            <a:ext cx="4724400" cy="406400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altLang="es-ES" sz="2000" b="1">
                <a:solidFill>
                  <a:srgbClr val="000066"/>
                </a:solidFill>
                <a:latin typeface="Verdana" panose="020B0604030504040204" pitchFamily="34" charset="0"/>
              </a:rPr>
              <a:t>Planificación de intervenciones</a:t>
            </a:r>
            <a:endParaRPr lang="es-ES" altLang="es-ES" sz="2000" b="1">
              <a:solidFill>
                <a:srgbClr val="000066"/>
              </a:solidFill>
              <a:latin typeface="Verdana" panose="020B0604030504040204" pitchFamily="34" charset="0"/>
            </a:endParaRPr>
          </a:p>
        </p:txBody>
      </p:sp>
      <p:sp>
        <p:nvSpPr>
          <p:cNvPr id="132103" name="Text Box 7">
            <a:extLst>
              <a:ext uri="{FF2B5EF4-FFF2-40B4-BE49-F238E27FC236}">
                <a16:creationId xmlns:a16="http://schemas.microsoft.com/office/drawing/2014/main" xmlns="" id="{38184D8F-5774-4A5C-B588-22DA09954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4224338"/>
            <a:ext cx="4267200" cy="406400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altLang="es-ES" sz="2000" b="1">
                <a:solidFill>
                  <a:srgbClr val="000066"/>
                </a:solidFill>
                <a:latin typeface="Verdana" panose="020B0604030504040204" pitchFamily="34" charset="0"/>
              </a:rPr>
              <a:t>Desarrollo de actividades</a:t>
            </a:r>
            <a:endParaRPr lang="es-ES" altLang="es-ES" sz="2000" b="1">
              <a:solidFill>
                <a:srgbClr val="000066"/>
              </a:solidFill>
              <a:latin typeface="Verdana" panose="020B0604030504040204" pitchFamily="34" charset="0"/>
            </a:endParaRPr>
          </a:p>
        </p:txBody>
      </p:sp>
      <p:sp>
        <p:nvSpPr>
          <p:cNvPr id="132104" name="Text Box 8">
            <a:extLst>
              <a:ext uri="{FF2B5EF4-FFF2-40B4-BE49-F238E27FC236}">
                <a16:creationId xmlns:a16="http://schemas.microsoft.com/office/drawing/2014/main" xmlns="" id="{8AF44A2D-3C31-4540-9676-13EAA2C79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5105400"/>
            <a:ext cx="3886200" cy="406400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altLang="es-ES" sz="2000" b="1">
                <a:solidFill>
                  <a:srgbClr val="000066"/>
                </a:solidFill>
                <a:latin typeface="Verdana" panose="020B0604030504040204" pitchFamily="34" charset="0"/>
              </a:rPr>
              <a:t>Evaluación de resultados</a:t>
            </a:r>
            <a:endParaRPr lang="es-ES" altLang="es-ES" sz="2000" b="1">
              <a:solidFill>
                <a:srgbClr val="000066"/>
              </a:solidFill>
              <a:latin typeface="Verdana" panose="020B0604030504040204" pitchFamily="34" charset="0"/>
            </a:endParaRPr>
          </a:p>
        </p:txBody>
      </p:sp>
      <p:sp>
        <p:nvSpPr>
          <p:cNvPr id="132105" name="AutoShape 9">
            <a:extLst>
              <a:ext uri="{FF2B5EF4-FFF2-40B4-BE49-F238E27FC236}">
                <a16:creationId xmlns:a16="http://schemas.microsoft.com/office/drawing/2014/main" xmlns="" id="{A40051ED-D3EE-41B4-858F-68E90B566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2514600"/>
            <a:ext cx="1066800" cy="381000"/>
          </a:xfrm>
          <a:prstGeom prst="leftArrow">
            <a:avLst>
              <a:gd name="adj1" fmla="val 50000"/>
              <a:gd name="adj2" fmla="val 70000"/>
            </a:avLst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32106" name="Text Box 10">
            <a:extLst>
              <a:ext uri="{FF2B5EF4-FFF2-40B4-BE49-F238E27FC236}">
                <a16:creationId xmlns:a16="http://schemas.microsoft.com/office/drawing/2014/main" xmlns="" id="{CA58A58B-4E74-4659-A691-4B09894F5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762000"/>
            <a:ext cx="8534400" cy="381000"/>
          </a:xfrm>
          <a:prstGeom prst="rect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8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s-ES_tradnl" altLang="es-E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PROGRAMA </a:t>
            </a:r>
            <a:r>
              <a:rPr lang="es-ES" altLang="es-E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INDIVIDUALIZAD</a:t>
            </a:r>
            <a:r>
              <a:rPr lang="es-ES_tradnl" altLang="es-E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O DE ATENCIÓN RESIDENCIAL</a:t>
            </a:r>
            <a:endParaRPr lang="es-ES" altLang="es-ES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768653"/>
      </p:ext>
    </p:extLst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685" name="Group 29">
            <a:extLst>
              <a:ext uri="{FF2B5EF4-FFF2-40B4-BE49-F238E27FC236}">
                <a16:creationId xmlns:a16="http://schemas.microsoft.com/office/drawing/2014/main" xmlns="" id="{DDB2D667-DB51-4286-8066-ADB68A108274}"/>
              </a:ext>
            </a:extLst>
          </p:cNvPr>
          <p:cNvGrpSpPr>
            <a:grpSpLocks/>
          </p:cNvGrpSpPr>
          <p:nvPr/>
        </p:nvGrpSpPr>
        <p:grpSpPr bwMode="auto">
          <a:xfrm>
            <a:off x="3810000" y="1752600"/>
            <a:ext cx="4572000" cy="3886200"/>
            <a:chOff x="1008" y="1200"/>
            <a:chExt cx="1575" cy="1824"/>
          </a:xfrm>
        </p:grpSpPr>
        <p:grpSp>
          <p:nvGrpSpPr>
            <p:cNvPr id="198667" name="Group 11">
              <a:extLst>
                <a:ext uri="{FF2B5EF4-FFF2-40B4-BE49-F238E27FC236}">
                  <a16:creationId xmlns:a16="http://schemas.microsoft.com/office/drawing/2014/main" xmlns="" id="{A0366FB4-DA18-4B35-A5C3-EE6DF029C1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8" y="2592"/>
              <a:ext cx="1575" cy="432"/>
              <a:chOff x="1056" y="1968"/>
              <a:chExt cx="1575" cy="432"/>
            </a:xfrm>
          </p:grpSpPr>
          <p:sp>
            <p:nvSpPr>
              <p:cNvPr id="198668" name="Text Box 12">
                <a:extLst>
                  <a:ext uri="{FF2B5EF4-FFF2-40B4-BE49-F238E27FC236}">
                    <a16:creationId xmlns:a16="http://schemas.microsoft.com/office/drawing/2014/main" xmlns="" id="{B78FBB6C-4CE8-453A-A5B4-F9676EA46F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6" y="2201"/>
                <a:ext cx="1575" cy="199"/>
              </a:xfrm>
              <a:prstGeom prst="rect">
                <a:avLst/>
              </a:prstGeom>
              <a:solidFill>
                <a:srgbClr val="FFFF99"/>
              </a:solidFill>
              <a:ln w="25400">
                <a:solidFill>
                  <a:srgbClr val="66669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s-ES" altLang="es-ES" sz="2000" b="1">
                    <a:latin typeface="Verdana" panose="020B0604030504040204" pitchFamily="34" charset="0"/>
                  </a:rPr>
                  <a:t>NO ESTATICAS</a:t>
                </a:r>
              </a:p>
            </p:txBody>
          </p:sp>
          <p:sp>
            <p:nvSpPr>
              <p:cNvPr id="198669" name="Line 13">
                <a:extLst>
                  <a:ext uri="{FF2B5EF4-FFF2-40B4-BE49-F238E27FC236}">
                    <a16:creationId xmlns:a16="http://schemas.microsoft.com/office/drawing/2014/main" xmlns="" id="{43898EEB-91F7-4F84-BB6A-4CD7964013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4" y="1968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0066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198670" name="Group 14">
              <a:extLst>
                <a:ext uri="{FF2B5EF4-FFF2-40B4-BE49-F238E27FC236}">
                  <a16:creationId xmlns:a16="http://schemas.microsoft.com/office/drawing/2014/main" xmlns="" id="{3E265B26-6488-4789-A82E-EDB7FF5F7F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8" y="2112"/>
              <a:ext cx="1575" cy="432"/>
              <a:chOff x="1056" y="1488"/>
              <a:chExt cx="1575" cy="432"/>
            </a:xfrm>
          </p:grpSpPr>
          <p:sp>
            <p:nvSpPr>
              <p:cNvPr id="198671" name="Text Box 15">
                <a:extLst>
                  <a:ext uri="{FF2B5EF4-FFF2-40B4-BE49-F238E27FC236}">
                    <a16:creationId xmlns:a16="http://schemas.microsoft.com/office/drawing/2014/main" xmlns="" id="{6EAADD12-CA40-403B-B75B-87C323C4FC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6" y="1721"/>
                <a:ext cx="1575" cy="199"/>
              </a:xfrm>
              <a:prstGeom prst="rect">
                <a:avLst/>
              </a:prstGeom>
              <a:solidFill>
                <a:srgbClr val="FFFF99"/>
              </a:solidFill>
              <a:ln w="25400">
                <a:solidFill>
                  <a:srgbClr val="33339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s-ES" altLang="es-ES" sz="2000" b="1">
                    <a:latin typeface="Verdana" panose="020B0604030504040204" pitchFamily="34" charset="0"/>
                  </a:rPr>
                  <a:t>NO HOMOGENEAS</a:t>
                </a:r>
              </a:p>
            </p:txBody>
          </p:sp>
          <p:sp>
            <p:nvSpPr>
              <p:cNvPr id="198672" name="Line 16">
                <a:extLst>
                  <a:ext uri="{FF2B5EF4-FFF2-40B4-BE49-F238E27FC236}">
                    <a16:creationId xmlns:a16="http://schemas.microsoft.com/office/drawing/2014/main" xmlns="" id="{1934F9BE-8BA9-46E2-A02B-0E28FFA99E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4" y="1488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0066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198673" name="Text Box 17">
              <a:extLst>
                <a:ext uri="{FF2B5EF4-FFF2-40B4-BE49-F238E27FC236}">
                  <a16:creationId xmlns:a16="http://schemas.microsoft.com/office/drawing/2014/main" xmlns="" id="{34256DF1-A9A6-4AE6-834F-4A8395B899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8" y="1200"/>
              <a:ext cx="1575" cy="336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008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s-ES" altLang="es-ES" b="1">
                  <a:latin typeface="Verdana" panose="020B0604030504040204" pitchFamily="34" charset="0"/>
                </a:rPr>
                <a:t>NECESIDADES</a:t>
              </a:r>
            </a:p>
          </p:txBody>
        </p:sp>
        <p:grpSp>
          <p:nvGrpSpPr>
            <p:cNvPr id="198677" name="Group 21">
              <a:extLst>
                <a:ext uri="{FF2B5EF4-FFF2-40B4-BE49-F238E27FC236}">
                  <a16:creationId xmlns:a16="http://schemas.microsoft.com/office/drawing/2014/main" xmlns="" id="{D8622F59-58AF-4938-80DC-982BAA67E9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8" y="1584"/>
              <a:ext cx="1575" cy="487"/>
              <a:chOff x="1056" y="960"/>
              <a:chExt cx="1575" cy="487"/>
            </a:xfrm>
          </p:grpSpPr>
          <p:sp>
            <p:nvSpPr>
              <p:cNvPr id="198678" name="Text Box 22">
                <a:extLst>
                  <a:ext uri="{FF2B5EF4-FFF2-40B4-BE49-F238E27FC236}">
                    <a16:creationId xmlns:a16="http://schemas.microsoft.com/office/drawing/2014/main" xmlns="" id="{2CC84CC4-B299-43C0-88DF-D21F2118FA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6" y="1248"/>
                <a:ext cx="1575" cy="199"/>
              </a:xfrm>
              <a:prstGeom prst="rect">
                <a:avLst/>
              </a:prstGeom>
              <a:solidFill>
                <a:srgbClr val="FFFF99"/>
              </a:solidFill>
              <a:ln w="25400">
                <a:solidFill>
                  <a:srgbClr val="33339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s-ES" altLang="es-ES" sz="2000" b="1">
                    <a:latin typeface="Verdana" panose="020B0604030504040204" pitchFamily="34" charset="0"/>
                  </a:rPr>
                  <a:t>INDIVIDUALES</a:t>
                </a:r>
              </a:p>
            </p:txBody>
          </p:sp>
          <p:sp>
            <p:nvSpPr>
              <p:cNvPr id="198679" name="Line 23">
                <a:extLst>
                  <a:ext uri="{FF2B5EF4-FFF2-40B4-BE49-F238E27FC236}">
                    <a16:creationId xmlns:a16="http://schemas.microsoft.com/office/drawing/2014/main" xmlns="" id="{E94D963D-A4E5-4F49-B767-E8D1E44D2E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4" y="960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000066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</p:grpSp>
      <p:sp>
        <p:nvSpPr>
          <p:cNvPr id="198684" name="Text Box 28">
            <a:extLst>
              <a:ext uri="{FF2B5EF4-FFF2-40B4-BE49-F238E27FC236}">
                <a16:creationId xmlns:a16="http://schemas.microsoft.com/office/drawing/2014/main" xmlns="" id="{EE2C78DD-8482-4412-A658-5182486A9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838200"/>
            <a:ext cx="7696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8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s-ES_tradnl" altLang="es-E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CARACTERÍSTICAS DE LAS NECESIDADES</a:t>
            </a:r>
            <a:endParaRPr lang="es-ES" altLang="es-ES" sz="2000" b="1"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749875"/>
      </p:ext>
    </p:extLst>
  </p:cSld>
  <p:clrMapOvr>
    <a:masterClrMapping/>
  </p:clrMapOvr>
  <p:transition spd="med"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3" name="Rectangle 1027">
            <a:extLst>
              <a:ext uri="{FF2B5EF4-FFF2-40B4-BE49-F238E27FC236}">
                <a16:creationId xmlns:a16="http://schemas.microsoft.com/office/drawing/2014/main" xmlns="" id="{CBF09E82-F00D-4605-8EC0-A2401491BF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54263" y="714375"/>
            <a:ext cx="7772400" cy="381000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90000"/>
              </a:lnSpc>
              <a:buClr>
                <a:srgbClr val="008000"/>
              </a:buClr>
              <a:buFont typeface="Wingdings" panose="05000000000000000000" pitchFamily="2" charset="2"/>
              <a:buNone/>
            </a:pPr>
            <a:r>
              <a:rPr lang="es-ES_tradnl" altLang="es-E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Necesidades generales de los usuarios/as</a:t>
            </a:r>
          </a:p>
        </p:txBody>
      </p:sp>
      <p:grpSp>
        <p:nvGrpSpPr>
          <p:cNvPr id="179204" name="Group 1028">
            <a:extLst>
              <a:ext uri="{FF2B5EF4-FFF2-40B4-BE49-F238E27FC236}">
                <a16:creationId xmlns:a16="http://schemas.microsoft.com/office/drawing/2014/main" xmlns="" id="{EBAA23E4-A7AD-4110-9934-3A253DB301ED}"/>
              </a:ext>
            </a:extLst>
          </p:cNvPr>
          <p:cNvGrpSpPr>
            <a:grpSpLocks/>
          </p:cNvGrpSpPr>
          <p:nvPr/>
        </p:nvGrpSpPr>
        <p:grpSpPr bwMode="auto">
          <a:xfrm>
            <a:off x="2259013" y="1371600"/>
            <a:ext cx="7848600" cy="5181600"/>
            <a:chOff x="1056" y="768"/>
            <a:chExt cx="4608" cy="3456"/>
          </a:xfrm>
        </p:grpSpPr>
        <p:sp>
          <p:nvSpPr>
            <p:cNvPr id="179205" name="Text Box 1029">
              <a:extLst>
                <a:ext uri="{FF2B5EF4-FFF2-40B4-BE49-F238E27FC236}">
                  <a16:creationId xmlns:a16="http://schemas.microsoft.com/office/drawing/2014/main" xmlns="" id="{3D76BDA7-BB44-4A25-9629-16CBD836F2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768"/>
              <a:ext cx="4608" cy="3456"/>
            </a:xfrm>
            <a:prstGeom prst="rect">
              <a:avLst/>
            </a:prstGeom>
            <a:solidFill>
              <a:srgbClr val="CCFFCC"/>
            </a:solidFill>
            <a:ln w="38100" cmpd="dbl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s-ES" altLang="es-ES" sz="2400">
                <a:latin typeface="Arial" panose="020B0604020202020204" pitchFamily="34" charset="0"/>
              </a:endParaRPr>
            </a:p>
          </p:txBody>
        </p:sp>
        <p:sp>
          <p:nvSpPr>
            <p:cNvPr id="179206" name="Oval 1030">
              <a:extLst>
                <a:ext uri="{FF2B5EF4-FFF2-40B4-BE49-F238E27FC236}">
                  <a16:creationId xmlns:a16="http://schemas.microsoft.com/office/drawing/2014/main" xmlns="" id="{759E2678-4034-4416-B869-031A150E9A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9" y="840"/>
              <a:ext cx="956" cy="360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s-ES"/>
            </a:p>
          </p:txBody>
        </p:sp>
        <p:sp>
          <p:nvSpPr>
            <p:cNvPr id="179207" name="Text Box 1031">
              <a:extLst>
                <a:ext uri="{FF2B5EF4-FFF2-40B4-BE49-F238E27FC236}">
                  <a16:creationId xmlns:a16="http://schemas.microsoft.com/office/drawing/2014/main" xmlns="" id="{A925F9FD-B61D-4418-A4F3-D4741B4A7C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5" y="912"/>
              <a:ext cx="764" cy="216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0" hangingPunct="0"/>
              <a:r>
                <a:rPr lang="es-ES" altLang="es-ES" sz="14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anose="020B0604020202020204" pitchFamily="34" charset="0"/>
                </a:rPr>
                <a:t>USUARIO</a:t>
              </a:r>
              <a:r>
                <a:rPr lang="es-ES_tradnl" altLang="es-ES" sz="14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anose="020B0604020202020204" pitchFamily="34" charset="0"/>
                </a:rPr>
                <a:t>/A</a:t>
              </a:r>
              <a:endParaRPr lang="es-ES" altLang="es-ES" sz="1400" b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79208" name="Text Box 1032">
              <a:extLst>
                <a:ext uri="{FF2B5EF4-FFF2-40B4-BE49-F238E27FC236}">
                  <a16:creationId xmlns:a16="http://schemas.microsoft.com/office/drawing/2014/main" xmlns="" id="{A8CE8B61-39F0-489B-915D-41F0782498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1" y="1416"/>
              <a:ext cx="794" cy="21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es-ES" altLang="es-ES" sz="1400" b="1" i="1">
                  <a:solidFill>
                    <a:srgbClr val="003300"/>
                  </a:solidFill>
                  <a:latin typeface="Arial" panose="020B0604020202020204" pitchFamily="34" charset="0"/>
                </a:rPr>
                <a:t>necesita:</a:t>
              </a:r>
              <a:endParaRPr lang="es-ES" altLang="es-ES" sz="1400" b="1" i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79209" name="Line 1033">
              <a:extLst>
                <a:ext uri="{FF2B5EF4-FFF2-40B4-BE49-F238E27FC236}">
                  <a16:creationId xmlns:a16="http://schemas.microsoft.com/office/drawing/2014/main" xmlns="" id="{6AE7652F-FBE8-412A-953C-B826B2B8B4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9" y="1200"/>
              <a:ext cx="0" cy="2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s-ES"/>
            </a:p>
          </p:txBody>
        </p:sp>
        <p:sp>
          <p:nvSpPr>
            <p:cNvPr id="179210" name="Text Box 1034">
              <a:extLst>
                <a:ext uri="{FF2B5EF4-FFF2-40B4-BE49-F238E27FC236}">
                  <a16:creationId xmlns:a16="http://schemas.microsoft.com/office/drawing/2014/main" xmlns="" id="{23575AE5-6D57-42AD-B088-B1AA79993B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5" y="1920"/>
              <a:ext cx="2622" cy="2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es-ES" altLang="es-ES" sz="1200" b="1">
                  <a:solidFill>
                    <a:srgbClr val="000066"/>
                  </a:solidFill>
                  <a:latin typeface="Arial" panose="020B0604020202020204" pitchFamily="34" charset="0"/>
                </a:rPr>
                <a:t>Cubrir sus necesidades</a:t>
              </a:r>
            </a:p>
            <a:p>
              <a:pPr algn="ctr" eaLnBrk="0" hangingPunct="0"/>
              <a:r>
                <a:rPr lang="es-ES" altLang="es-ES" sz="1200" b="1">
                  <a:solidFill>
                    <a:srgbClr val="000066"/>
                  </a:solidFill>
                  <a:latin typeface="Arial" panose="020B0604020202020204" pitchFamily="34" charset="0"/>
                </a:rPr>
                <a:t> fisiológicas básicas</a:t>
              </a:r>
              <a:endParaRPr lang="es-ES" altLang="es-ES" sz="800" b="1">
                <a:solidFill>
                  <a:srgbClr val="000066"/>
                </a:solidFill>
              </a:endParaRPr>
            </a:p>
          </p:txBody>
        </p:sp>
        <p:sp>
          <p:nvSpPr>
            <p:cNvPr id="179211" name="Text Box 1035">
              <a:extLst>
                <a:ext uri="{FF2B5EF4-FFF2-40B4-BE49-F238E27FC236}">
                  <a16:creationId xmlns:a16="http://schemas.microsoft.com/office/drawing/2014/main" xmlns="" id="{6964017B-EF29-48B9-8200-5E89917728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5" y="2352"/>
              <a:ext cx="2462" cy="2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es-ES" altLang="es-ES" sz="1200" b="1">
                  <a:solidFill>
                    <a:srgbClr val="000066"/>
                  </a:solidFill>
                  <a:latin typeface="Arial" panose="020B0604020202020204" pitchFamily="34" charset="0"/>
                </a:rPr>
                <a:t>Sentirse seguro y protegido</a:t>
              </a:r>
              <a:endParaRPr lang="es-ES" altLang="es-ES" sz="800" b="1">
                <a:latin typeface="Arial" panose="020B0604020202020204" pitchFamily="34" charset="0"/>
              </a:endParaRPr>
            </a:p>
          </p:txBody>
        </p:sp>
        <p:sp>
          <p:nvSpPr>
            <p:cNvPr id="179212" name="Text Box 1036">
              <a:extLst>
                <a:ext uri="{FF2B5EF4-FFF2-40B4-BE49-F238E27FC236}">
                  <a16:creationId xmlns:a16="http://schemas.microsoft.com/office/drawing/2014/main" xmlns="" id="{D1B697FC-5470-4D2B-8202-5739C70378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4" y="2784"/>
              <a:ext cx="2304" cy="2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es-ES" altLang="es-ES" sz="1200" b="1">
                  <a:solidFill>
                    <a:srgbClr val="000066"/>
                  </a:solidFill>
                  <a:latin typeface="Arial" panose="020B0604020202020204" pitchFamily="34" charset="0"/>
                </a:rPr>
                <a:t>Dar y recibir afecto, comunicarse</a:t>
              </a:r>
            </a:p>
            <a:p>
              <a:pPr algn="ctr" eaLnBrk="0" hangingPunct="0"/>
              <a:r>
                <a:rPr lang="es-ES" altLang="es-ES" sz="1200" b="1">
                  <a:solidFill>
                    <a:srgbClr val="000066"/>
                  </a:solidFill>
                  <a:latin typeface="Arial" panose="020B0604020202020204" pitchFamily="34" charset="0"/>
                </a:rPr>
                <a:t> y relacionarse con los demás</a:t>
              </a:r>
              <a:endParaRPr lang="es-ES" altLang="es-ES" sz="800" b="1"/>
            </a:p>
          </p:txBody>
        </p:sp>
        <p:sp>
          <p:nvSpPr>
            <p:cNvPr id="179213" name="Text Box 1037">
              <a:extLst>
                <a:ext uri="{FF2B5EF4-FFF2-40B4-BE49-F238E27FC236}">
                  <a16:creationId xmlns:a16="http://schemas.microsoft.com/office/drawing/2014/main" xmlns="" id="{822A15B0-A547-4F73-85F3-FEE498764D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4" y="3216"/>
              <a:ext cx="2145" cy="2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es-ES" altLang="es-ES" sz="1200" b="1">
                  <a:solidFill>
                    <a:srgbClr val="000066"/>
                  </a:solidFill>
                  <a:latin typeface="Arial" panose="020B0604020202020204" pitchFamily="34" charset="0"/>
                </a:rPr>
                <a:t>Mantener </a:t>
              </a:r>
              <a:r>
                <a:rPr lang="es-ES_tradnl" altLang="es-ES" sz="1200" b="1">
                  <a:solidFill>
                    <a:srgbClr val="000066"/>
                  </a:solidFill>
                  <a:latin typeface="Arial" panose="020B0604020202020204" pitchFamily="34" charset="0"/>
                </a:rPr>
                <a:t>y/o potenciar </a:t>
              </a:r>
              <a:r>
                <a:rPr lang="es-ES" altLang="es-ES" sz="1200" b="1">
                  <a:solidFill>
                    <a:srgbClr val="000066"/>
                  </a:solidFill>
                  <a:latin typeface="Arial" panose="020B0604020202020204" pitchFamily="34" charset="0"/>
                </a:rPr>
                <a:t>su autoestima y</a:t>
              </a:r>
            </a:p>
            <a:p>
              <a:pPr algn="ctr" eaLnBrk="0" hangingPunct="0"/>
              <a:r>
                <a:rPr lang="es-ES" altLang="es-ES" sz="1200" b="1">
                  <a:solidFill>
                    <a:srgbClr val="000066"/>
                  </a:solidFill>
                  <a:latin typeface="Arial" panose="020B0604020202020204" pitchFamily="34" charset="0"/>
                </a:rPr>
                <a:t> autonomía personal</a:t>
              </a:r>
              <a:endParaRPr lang="es-ES" altLang="es-ES" sz="800" b="1">
                <a:latin typeface="Arial" panose="020B0604020202020204" pitchFamily="34" charset="0"/>
              </a:endParaRPr>
            </a:p>
          </p:txBody>
        </p:sp>
        <p:sp>
          <p:nvSpPr>
            <p:cNvPr id="179214" name="Text Box 1038">
              <a:extLst>
                <a:ext uri="{FF2B5EF4-FFF2-40B4-BE49-F238E27FC236}">
                  <a16:creationId xmlns:a16="http://schemas.microsoft.com/office/drawing/2014/main" xmlns="" id="{A707FB3F-5A46-4C7E-BFAB-81A6888D6C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3" y="3648"/>
              <a:ext cx="1987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es-ES" altLang="es-ES" sz="1200" b="1">
                  <a:solidFill>
                    <a:srgbClr val="000066"/>
                  </a:solidFill>
                  <a:latin typeface="Arial" panose="020B0604020202020204" pitchFamily="34" charset="0"/>
                </a:rPr>
                <a:t>Seguir creciendo y cambiando; trabajar hacía el logro de objetivos futuros; desarrollar estrategias de afrontamiento</a:t>
              </a:r>
              <a:endParaRPr lang="es-ES" altLang="es-ES" sz="1200" b="1">
                <a:latin typeface="Arial" panose="020B0604020202020204" pitchFamily="34" charset="0"/>
              </a:endParaRPr>
            </a:p>
          </p:txBody>
        </p:sp>
        <p:sp>
          <p:nvSpPr>
            <p:cNvPr id="179215" name="Text Box 1039">
              <a:extLst>
                <a:ext uri="{FF2B5EF4-FFF2-40B4-BE49-F238E27FC236}">
                  <a16:creationId xmlns:a16="http://schemas.microsoft.com/office/drawing/2014/main" xmlns="" id="{BF94635B-B842-4ADA-A34B-3F2CD87184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0" y="1920"/>
              <a:ext cx="794" cy="20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endParaRPr lang="es-ES" altLang="es-ES" sz="800" b="1"/>
            </a:p>
            <a:p>
              <a:pPr algn="ctr" eaLnBrk="0" hangingPunct="0"/>
              <a:endParaRPr lang="es-ES" altLang="es-ES" sz="800" b="1"/>
            </a:p>
            <a:p>
              <a:pPr algn="ctr" eaLnBrk="0" hangingPunct="0"/>
              <a:endParaRPr lang="es-ES" altLang="es-ES" sz="800" b="1"/>
            </a:p>
            <a:p>
              <a:pPr algn="ctr" eaLnBrk="0" hangingPunct="0"/>
              <a:endParaRPr lang="es-ES" altLang="es-ES" sz="800" b="1"/>
            </a:p>
            <a:p>
              <a:pPr algn="ctr" eaLnBrk="0" hangingPunct="0"/>
              <a:endParaRPr lang="es-ES" altLang="es-ES" sz="800" b="1"/>
            </a:p>
            <a:p>
              <a:pPr algn="ctr" eaLnBrk="0" hangingPunct="0"/>
              <a:endParaRPr lang="es-ES" altLang="es-ES" sz="800" b="1"/>
            </a:p>
            <a:p>
              <a:pPr eaLnBrk="0" hangingPunct="0"/>
              <a:endParaRPr lang="es-ES" altLang="es-ES" sz="800" b="1"/>
            </a:p>
            <a:p>
              <a:pPr algn="ctr" eaLnBrk="0" hangingPunct="0"/>
              <a:endParaRPr lang="es-ES" altLang="es-ES" sz="800" b="1"/>
            </a:p>
            <a:p>
              <a:pPr algn="ctr" eaLnBrk="0" hangingPunct="0"/>
              <a:r>
                <a:rPr lang="es-ES" altLang="es-ES" sz="1200" b="1">
                  <a:solidFill>
                    <a:srgbClr val="000066"/>
                  </a:solidFill>
                  <a:latin typeface="Arial" panose="020B0604020202020204" pitchFamily="34" charset="0"/>
                </a:rPr>
                <a:t>Minimizar</a:t>
              </a:r>
            </a:p>
            <a:p>
              <a:pPr algn="ctr" eaLnBrk="0" hangingPunct="0"/>
              <a:r>
                <a:rPr lang="es-ES" altLang="es-ES" sz="1200" b="1">
                  <a:solidFill>
                    <a:srgbClr val="000066"/>
                  </a:solidFill>
                  <a:latin typeface="Arial" panose="020B0604020202020204" pitchFamily="34" charset="0"/>
                </a:rPr>
                <a:t> la influencia</a:t>
              </a:r>
            </a:p>
            <a:p>
              <a:pPr algn="ctr" eaLnBrk="0" hangingPunct="0"/>
              <a:r>
                <a:rPr lang="es-ES" altLang="es-ES" sz="1200" b="1">
                  <a:solidFill>
                    <a:srgbClr val="000066"/>
                  </a:solidFill>
                  <a:latin typeface="Arial" panose="020B0604020202020204" pitchFamily="34" charset="0"/>
                </a:rPr>
                <a:t> de su </a:t>
              </a:r>
              <a:r>
                <a:rPr lang="es-ES" altLang="es-ES" sz="1200" b="1">
                  <a:solidFill>
                    <a:srgbClr val="000066"/>
                  </a:solidFill>
                  <a:latin typeface="Arial Narrow" panose="020B0606020202030204" pitchFamily="34" charset="0"/>
                </a:rPr>
                <a:t>sintomatología</a:t>
              </a:r>
              <a:r>
                <a:rPr lang="es-ES" altLang="es-ES" sz="1200" b="1">
                  <a:solidFill>
                    <a:srgbClr val="000066"/>
                  </a:solidFill>
                  <a:latin typeface="Arial" panose="020B0604020202020204" pitchFamily="34" charset="0"/>
                </a:rPr>
                <a:t> positiva y negativa</a:t>
              </a:r>
              <a:endParaRPr lang="es-ES" altLang="es-ES" sz="700" b="1"/>
            </a:p>
          </p:txBody>
        </p:sp>
        <p:sp>
          <p:nvSpPr>
            <p:cNvPr id="179216" name="Line 1040">
              <a:extLst>
                <a:ext uri="{FF2B5EF4-FFF2-40B4-BE49-F238E27FC236}">
                  <a16:creationId xmlns:a16="http://schemas.microsoft.com/office/drawing/2014/main" xmlns="" id="{85469640-3130-40BF-8712-3F5CE97CA5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9" y="3504"/>
              <a:ext cx="0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s-ES"/>
            </a:p>
          </p:txBody>
        </p:sp>
        <p:sp>
          <p:nvSpPr>
            <p:cNvPr id="179217" name="Line 1041">
              <a:extLst>
                <a:ext uri="{FF2B5EF4-FFF2-40B4-BE49-F238E27FC236}">
                  <a16:creationId xmlns:a16="http://schemas.microsoft.com/office/drawing/2014/main" xmlns="" id="{B2261E36-7B92-4232-A818-1E461E6CBB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42" y="2064"/>
              <a:ext cx="47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s-ES"/>
            </a:p>
          </p:txBody>
        </p:sp>
        <p:sp>
          <p:nvSpPr>
            <p:cNvPr id="179218" name="Line 1042">
              <a:extLst>
                <a:ext uri="{FF2B5EF4-FFF2-40B4-BE49-F238E27FC236}">
                  <a16:creationId xmlns:a16="http://schemas.microsoft.com/office/drawing/2014/main" xmlns="" id="{666F1D70-329A-400B-BDE2-29722B9123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62" y="2496"/>
              <a:ext cx="55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s-ES"/>
            </a:p>
          </p:txBody>
        </p:sp>
        <p:sp>
          <p:nvSpPr>
            <p:cNvPr id="179219" name="Line 1043">
              <a:extLst>
                <a:ext uri="{FF2B5EF4-FFF2-40B4-BE49-F238E27FC236}">
                  <a16:creationId xmlns:a16="http://schemas.microsoft.com/office/drawing/2014/main" xmlns="" id="{A429DF7E-ABE9-43E7-AF40-E3F6D0004C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5" y="2928"/>
              <a:ext cx="63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s-ES"/>
            </a:p>
          </p:txBody>
        </p:sp>
        <p:sp>
          <p:nvSpPr>
            <p:cNvPr id="179220" name="Line 1044">
              <a:extLst>
                <a:ext uri="{FF2B5EF4-FFF2-40B4-BE49-F238E27FC236}">
                  <a16:creationId xmlns:a16="http://schemas.microsoft.com/office/drawing/2014/main" xmlns="" id="{6EFAFA56-D75F-4F7C-96AD-170365537C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03" y="3360"/>
              <a:ext cx="7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s-ES"/>
            </a:p>
          </p:txBody>
        </p:sp>
        <p:sp>
          <p:nvSpPr>
            <p:cNvPr id="179221" name="Line 1045">
              <a:extLst>
                <a:ext uri="{FF2B5EF4-FFF2-40B4-BE49-F238E27FC236}">
                  <a16:creationId xmlns:a16="http://schemas.microsoft.com/office/drawing/2014/main" xmlns="" id="{5BECB854-C3BF-47DE-B89E-F4B171C4A2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24" y="3792"/>
              <a:ext cx="79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s-ES"/>
            </a:p>
          </p:txBody>
        </p:sp>
        <p:sp>
          <p:nvSpPr>
            <p:cNvPr id="179222" name="Line 1046">
              <a:extLst>
                <a:ext uri="{FF2B5EF4-FFF2-40B4-BE49-F238E27FC236}">
                  <a16:creationId xmlns:a16="http://schemas.microsoft.com/office/drawing/2014/main" xmlns="" id="{6B602A6B-A69F-4323-B167-C1D41C0D4D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9" y="3072"/>
              <a:ext cx="0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s-ES"/>
            </a:p>
          </p:txBody>
        </p:sp>
        <p:sp>
          <p:nvSpPr>
            <p:cNvPr id="179223" name="Line 1047">
              <a:extLst>
                <a:ext uri="{FF2B5EF4-FFF2-40B4-BE49-F238E27FC236}">
                  <a16:creationId xmlns:a16="http://schemas.microsoft.com/office/drawing/2014/main" xmlns="" id="{6CB35B24-4DEA-4191-B7C2-370E397079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9" y="2640"/>
              <a:ext cx="0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s-ES"/>
            </a:p>
          </p:txBody>
        </p:sp>
        <p:sp>
          <p:nvSpPr>
            <p:cNvPr id="179224" name="Line 1048">
              <a:extLst>
                <a:ext uri="{FF2B5EF4-FFF2-40B4-BE49-F238E27FC236}">
                  <a16:creationId xmlns:a16="http://schemas.microsoft.com/office/drawing/2014/main" xmlns="" id="{FE60A7CB-CDBD-46AA-BA63-0E56194451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9" y="2208"/>
              <a:ext cx="0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s-ES"/>
            </a:p>
          </p:txBody>
        </p:sp>
        <p:sp>
          <p:nvSpPr>
            <p:cNvPr id="179225" name="Line 1049">
              <a:extLst>
                <a:ext uri="{FF2B5EF4-FFF2-40B4-BE49-F238E27FC236}">
                  <a16:creationId xmlns:a16="http://schemas.microsoft.com/office/drawing/2014/main" xmlns="" id="{A1536B51-8252-4E22-B5C1-5D58114539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7" y="1488"/>
              <a:ext cx="182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s-ES"/>
            </a:p>
          </p:txBody>
        </p:sp>
        <p:sp>
          <p:nvSpPr>
            <p:cNvPr id="179226" name="Line 1050">
              <a:extLst>
                <a:ext uri="{FF2B5EF4-FFF2-40B4-BE49-F238E27FC236}">
                  <a16:creationId xmlns:a16="http://schemas.microsoft.com/office/drawing/2014/main" xmlns="" id="{D54D6FE2-7EA5-484B-A614-03745BF4DD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8" y="1488"/>
              <a:ext cx="0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s-ES"/>
            </a:p>
          </p:txBody>
        </p:sp>
        <p:sp>
          <p:nvSpPr>
            <p:cNvPr id="179227" name="Line 1051">
              <a:extLst>
                <a:ext uri="{FF2B5EF4-FFF2-40B4-BE49-F238E27FC236}">
                  <a16:creationId xmlns:a16="http://schemas.microsoft.com/office/drawing/2014/main" xmlns="" id="{3F43AF12-FE48-4FFB-AE7F-E8158A5280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96" y="1488"/>
              <a:ext cx="119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s-ES"/>
            </a:p>
          </p:txBody>
        </p:sp>
        <p:sp>
          <p:nvSpPr>
            <p:cNvPr id="179228" name="Line 1052">
              <a:extLst>
                <a:ext uri="{FF2B5EF4-FFF2-40B4-BE49-F238E27FC236}">
                  <a16:creationId xmlns:a16="http://schemas.microsoft.com/office/drawing/2014/main" xmlns="" id="{85E22689-B472-4AC4-A22B-F78A23FF39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1488"/>
              <a:ext cx="1" cy="23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s-ES"/>
            </a:p>
          </p:txBody>
        </p:sp>
        <p:sp>
          <p:nvSpPr>
            <p:cNvPr id="179229" name="Line 1053">
              <a:extLst>
                <a:ext uri="{FF2B5EF4-FFF2-40B4-BE49-F238E27FC236}">
                  <a16:creationId xmlns:a16="http://schemas.microsoft.com/office/drawing/2014/main" xmlns="" id="{C88A2CFF-F44E-452C-A2D3-2D8405BCD1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2064"/>
              <a:ext cx="3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s-ES"/>
            </a:p>
          </p:txBody>
        </p:sp>
        <p:sp>
          <p:nvSpPr>
            <p:cNvPr id="179230" name="Line 1054">
              <a:extLst>
                <a:ext uri="{FF2B5EF4-FFF2-40B4-BE49-F238E27FC236}">
                  <a16:creationId xmlns:a16="http://schemas.microsoft.com/office/drawing/2014/main" xmlns="" id="{F8FB441E-FDDC-432D-9F40-F86854C395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2496"/>
              <a:ext cx="39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s-ES"/>
            </a:p>
          </p:txBody>
        </p:sp>
        <p:sp>
          <p:nvSpPr>
            <p:cNvPr id="179231" name="Line 1055">
              <a:extLst>
                <a:ext uri="{FF2B5EF4-FFF2-40B4-BE49-F238E27FC236}">
                  <a16:creationId xmlns:a16="http://schemas.microsoft.com/office/drawing/2014/main" xmlns="" id="{A283D8D9-72FB-4976-9CFB-61DB3DAEC9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2928"/>
              <a:ext cx="47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s-ES"/>
            </a:p>
          </p:txBody>
        </p:sp>
        <p:sp>
          <p:nvSpPr>
            <p:cNvPr id="179232" name="Line 1056">
              <a:extLst>
                <a:ext uri="{FF2B5EF4-FFF2-40B4-BE49-F238E27FC236}">
                  <a16:creationId xmlns:a16="http://schemas.microsoft.com/office/drawing/2014/main" xmlns="" id="{0B68B06A-ED19-4AD0-BE7B-7DCF7CCBF4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3360"/>
              <a:ext cx="55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s-ES"/>
            </a:p>
          </p:txBody>
        </p:sp>
        <p:sp>
          <p:nvSpPr>
            <p:cNvPr id="179233" name="Line 1057">
              <a:extLst>
                <a:ext uri="{FF2B5EF4-FFF2-40B4-BE49-F238E27FC236}">
                  <a16:creationId xmlns:a16="http://schemas.microsoft.com/office/drawing/2014/main" xmlns="" id="{9DF48F71-66B8-4CCB-B59B-89C0CC2ECC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3792"/>
              <a:ext cx="63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s-ES"/>
            </a:p>
          </p:txBody>
        </p:sp>
        <p:sp>
          <p:nvSpPr>
            <p:cNvPr id="179234" name="Line 1058">
              <a:extLst>
                <a:ext uri="{FF2B5EF4-FFF2-40B4-BE49-F238E27FC236}">
                  <a16:creationId xmlns:a16="http://schemas.microsoft.com/office/drawing/2014/main" xmlns="" id="{1D660DE7-6BF1-4C84-BA6F-129AAC46E9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7" y="1632"/>
              <a:ext cx="0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338109947"/>
      </p:ext>
    </p:extLst>
  </p:cSld>
  <p:clrMapOvr>
    <a:masterClrMapping/>
  </p:clrMapOvr>
  <p:transition spd="med"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1" name="Rectangle 1027">
            <a:extLst>
              <a:ext uri="{FF2B5EF4-FFF2-40B4-BE49-F238E27FC236}">
                <a16:creationId xmlns:a16="http://schemas.microsoft.com/office/drawing/2014/main" xmlns="" id="{CF506400-E025-48D4-968D-E733E36BB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990600"/>
            <a:ext cx="6705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s-ES_tradnl" altLang="es-ES" b="1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AREAS DE NECESIDADES A CUBRIR EN EL PROGRAMA RESIDENCIAL I</a:t>
            </a:r>
            <a:endParaRPr lang="es-ES" altLang="es-ES" b="1"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96739" name="Rectangle 1155">
            <a:extLst>
              <a:ext uri="{FF2B5EF4-FFF2-40B4-BE49-F238E27FC236}">
                <a16:creationId xmlns:a16="http://schemas.microsoft.com/office/drawing/2014/main" xmlns="" id="{C14CB702-2E37-4E98-B3AD-FB0EBB60B0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05000" y="2438400"/>
            <a:ext cx="8382000" cy="3200400"/>
          </a:xfrm>
          <a:noFill/>
          <a:ln/>
        </p:spPr>
        <p:txBody>
          <a:bodyPr/>
          <a:lstStyle/>
          <a:p>
            <a:pPr marL="609600" indent="-609600" algn="just">
              <a:spcBef>
                <a:spcPct val="190000"/>
              </a:spcBef>
              <a:buClr>
                <a:srgbClr val="008000"/>
              </a:buClr>
              <a:buFont typeface="Wingdings" panose="05000000000000000000" pitchFamily="2" charset="2"/>
              <a:buAutoNum type="alphaUcPeriod"/>
            </a:pPr>
            <a:r>
              <a:rPr lang="es-ES_tradnl" altLang="es-ES" sz="2400" b="1">
                <a:solidFill>
                  <a:srgbClr val="000066"/>
                </a:solidFill>
                <a:latin typeface="Verdana" panose="020B0604030504040204" pitchFamily="34" charset="0"/>
              </a:rPr>
              <a:t>SITUACIÓN DE SALUD</a:t>
            </a:r>
          </a:p>
          <a:p>
            <a:pPr marL="609600" indent="-609600" algn="just">
              <a:spcBef>
                <a:spcPct val="190000"/>
              </a:spcBef>
              <a:buClr>
                <a:srgbClr val="008000"/>
              </a:buClr>
              <a:buFont typeface="Wingdings" panose="05000000000000000000" pitchFamily="2" charset="2"/>
              <a:buAutoNum type="alphaUcPeriod"/>
            </a:pPr>
            <a:r>
              <a:rPr lang="es-ES_tradnl" altLang="es-ES" sz="2400" b="1">
                <a:solidFill>
                  <a:srgbClr val="000066"/>
                </a:solidFill>
                <a:latin typeface="Verdana" panose="020B0604030504040204" pitchFamily="34" charset="0"/>
              </a:rPr>
              <a:t>HABILIDADES PERSONALES BÁSICAS</a:t>
            </a:r>
          </a:p>
          <a:p>
            <a:pPr marL="609600" indent="-609600" algn="just">
              <a:spcBef>
                <a:spcPct val="190000"/>
              </a:spcBef>
              <a:buClr>
                <a:srgbClr val="008000"/>
              </a:buClr>
              <a:buFont typeface="Wingdings" panose="05000000000000000000" pitchFamily="2" charset="2"/>
              <a:buAutoNum type="alphaUcPeriod"/>
            </a:pPr>
            <a:r>
              <a:rPr lang="es-ES_tradnl" altLang="es-ES" sz="2400" b="1">
                <a:solidFill>
                  <a:srgbClr val="000066"/>
                </a:solidFill>
                <a:latin typeface="Verdana" panose="020B0604030504040204" pitchFamily="34" charset="0"/>
              </a:rPr>
              <a:t>OTRAS ÁREAS</a:t>
            </a:r>
            <a:r>
              <a:rPr lang="es-ES_tradnl" altLang="es-ES" sz="2400">
                <a:solidFill>
                  <a:srgbClr val="000066"/>
                </a:solidFill>
                <a:latin typeface="Verdana" panose="020B0604030504040204" pitchFamily="34" charset="0"/>
              </a:rPr>
              <a:t> </a:t>
            </a:r>
            <a:r>
              <a:rPr lang="es-ES_tradnl" altLang="es-ES" sz="1400">
                <a:solidFill>
                  <a:srgbClr val="000066"/>
                </a:solidFill>
                <a:latin typeface="Verdana" panose="020B0604030504040204" pitchFamily="34" charset="0"/>
              </a:rPr>
              <a:t>(situación económica, relaciones sociales, ocupación, ..)</a:t>
            </a:r>
            <a:endParaRPr lang="es-ES" altLang="es-ES" sz="1400">
              <a:solidFill>
                <a:srgbClr val="000066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46702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739" grpId="0" build="p" bldLvl="5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7134" name="Group 1310">
            <a:extLst>
              <a:ext uri="{FF2B5EF4-FFF2-40B4-BE49-F238E27FC236}">
                <a16:creationId xmlns:a16="http://schemas.microsoft.com/office/drawing/2014/main" xmlns="" id="{2747E1B0-C252-498A-B3F7-1862833A9D75}"/>
              </a:ext>
            </a:extLst>
          </p:cNvPr>
          <p:cNvGraphicFramePr>
            <a:graphicFrameLocks noGrp="1"/>
          </p:cNvGraphicFramePr>
          <p:nvPr/>
        </p:nvGraphicFramePr>
        <p:xfrm>
          <a:off x="1841500" y="1146175"/>
          <a:ext cx="8534400" cy="4968240"/>
        </p:xfrm>
        <a:graphic>
          <a:graphicData uri="http://schemas.openxmlformats.org/drawingml/2006/table">
            <a:tbl>
              <a:tblPr/>
              <a:tblGrid>
                <a:gridCol w="1828800">
                  <a:extLst>
                    <a:ext uri="{9D8B030D-6E8A-4147-A177-3AD203B41FA5}">
                      <a16:colId xmlns:a16="http://schemas.microsoft.com/office/drawing/2014/main" xmlns="" val="289923264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xmlns="" val="3981132848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xmlns="" val="1967855125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652054797"/>
                    </a:ext>
                  </a:extLst>
                </a:gridCol>
              </a:tblGrid>
              <a:tr h="304800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rPr>
                        <a:t>Inventario de Necesidades: CRITERIOS DE VALORACIÓN</a:t>
                      </a:r>
                      <a:endParaRPr kumimoji="0" lang="es-ES" alt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69699513"/>
                  </a:ext>
                </a:extLst>
              </a:tr>
              <a:tr h="200025">
                <a:tc row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ES" sz="16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Valoración del problema</a:t>
                      </a:r>
                      <a:endParaRPr kumimoji="0" lang="es-ES" altLang="es-ES" sz="16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kumimoji="0" lang="es-ES" alt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Sin problema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Verdan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  <a:r>
                        <a:rPr kumimoji="0" lang="es-ES" altLang="es-E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Verdana" panose="020B0604030504040204" pitchFamily="34" charset="0"/>
                          <a:cs typeface="Tahoma" panose="020B0604030504040204" pitchFamily="34" charset="0"/>
                        </a:rPr>
                        <a:t>a valoración se realiza sin contar con la ayuda que pueda estar recibiendo, pero teniendo en cuenta el nivel de autonomía del usuario/a para afrontar el supuesto problema</a:t>
                      </a:r>
                      <a:r>
                        <a:rPr kumimoji="0" lang="es-ES" alt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19424094"/>
                  </a:ext>
                </a:extLst>
              </a:tr>
              <a:tr h="1809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kumimoji="0" lang="es-ES" alt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Problema leve</a:t>
                      </a:r>
                      <a:endParaRPr kumimoji="0" lang="es-ES" altLang="es-ES" sz="14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70258676"/>
                  </a:ext>
                </a:extLst>
              </a:tr>
              <a:tr h="2444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  <a:endParaRPr kumimoji="0" lang="es-ES" alt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Problema moderado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8209319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  <a:endParaRPr kumimoji="0" lang="es-ES" alt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Problema grave</a:t>
                      </a:r>
                      <a:r>
                        <a:rPr kumimoji="0" lang="es-ES" alt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64045035"/>
                  </a:ext>
                </a:extLst>
              </a:tr>
              <a:tr h="180975">
                <a:tc row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ES" sz="10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Ayuda que necesita</a:t>
                      </a:r>
                      <a:endParaRPr kumimoji="0" lang="es-ES" altLang="es-ES" sz="16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kumimoji="0" lang="es-ES" alt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Ninguna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Verdan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r>
                        <a:rPr kumimoji="0" lang="es-ES" altLang="es-E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Verdana" panose="020B0604030504040204" pitchFamily="34" charset="0"/>
                          <a:cs typeface="Tahoma" panose="020B0604030504040204" pitchFamily="34" charset="0"/>
                        </a:rPr>
                        <a:t>e valora la ayuda que precisa el/la usuario/a </a:t>
                      </a:r>
                      <a:r>
                        <a:rPr kumimoji="0" lang="es-ES" altLang="es-E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Verdana" panose="020B0604030504040204" pitchFamily="34" charset="0"/>
                        </a:rPr>
                        <a:t>tanto por parte de FAISEM como de otros servicios asistenciales</a:t>
                      </a:r>
                      <a:r>
                        <a:rPr kumimoji="0" lang="es-ES" altLang="es-E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Verdana" panose="020B0604030504040204" pitchFamily="34" charset="0"/>
                          <a:cs typeface="Tahoma" panose="020B0604030504040204" pitchFamily="34" charset="0"/>
                        </a:rPr>
                        <a:t>, independientemente de </a:t>
                      </a:r>
                      <a:r>
                        <a:rPr kumimoji="0" lang="es-ES_tradnl" altLang="es-E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Verdana" panose="020B0604030504040204" pitchFamily="34" charset="0"/>
                          <a:cs typeface="Tahoma" panose="020B0604030504040204" pitchFamily="34" charset="0"/>
                        </a:rPr>
                        <a:t>la </a:t>
                      </a:r>
                      <a:r>
                        <a:rPr kumimoji="0" lang="es-ES" altLang="es-E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Verdana" panose="020B0604030504040204" pitchFamily="34" charset="0"/>
                          <a:cs typeface="Tahoma" panose="020B0604030504040204" pitchFamily="34" charset="0"/>
                        </a:rPr>
                        <a:t>que se esté o no prestando en ese momento</a:t>
                      </a:r>
                      <a:r>
                        <a:rPr kumimoji="0" lang="es-ES" altLang="es-E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64956252"/>
                  </a:ext>
                </a:extLst>
              </a:tr>
              <a:tr h="1809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kumimoji="0" lang="es-ES" alt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Poca ayuda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13616621"/>
                  </a:ext>
                </a:extLst>
              </a:tr>
              <a:tr h="2063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  <a:endParaRPr kumimoji="0" lang="es-ES" alt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Moderada ayuda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97678122"/>
                  </a:ext>
                </a:extLst>
              </a:tr>
              <a:tr h="1809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  <a:endParaRPr kumimoji="0" lang="es-ES" alt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Mucha ayuda</a:t>
                      </a:r>
                      <a:r>
                        <a:rPr kumimoji="0" lang="es-ES" alt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83367048"/>
                  </a:ext>
                </a:extLst>
              </a:tr>
              <a:tr h="220663">
                <a:tc row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Percepción del problema por parte del usuario/a</a:t>
                      </a:r>
                      <a:endParaRPr kumimoji="0" lang="es-ES" altLang="es-ES" sz="16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kumimoji="0" lang="es-ES" alt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Sin problema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49496186"/>
                  </a:ext>
                </a:extLst>
              </a:tr>
              <a:tr h="22066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kumimoji="0" lang="es-ES" alt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Problema leve</a:t>
                      </a:r>
                      <a:endParaRPr kumimoji="0" lang="es-ES" altLang="es-ES" sz="14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0805374"/>
                  </a:ext>
                </a:extLst>
              </a:tr>
              <a:tr h="1809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  <a:endParaRPr kumimoji="0" lang="es-ES" alt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Problema moderado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8876904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  <a:endParaRPr kumimoji="0" lang="es-ES" alt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Problema grave</a:t>
                      </a:r>
                      <a:r>
                        <a:rPr kumimoji="0" lang="es-ES" alt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97609563"/>
                  </a:ext>
                </a:extLst>
              </a:tr>
              <a:tr h="239713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Nivel de prioridad para intervenir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kumimoji="0" lang="es-ES" alt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No requiere de intervención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Verdan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r>
                        <a:rPr kumimoji="0" lang="es-ES" altLang="es-E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Verdana" panose="020B0604030504040204" pitchFamily="34" charset="0"/>
                          <a:cs typeface="Tahoma" panose="020B0604030504040204" pitchFamily="34" charset="0"/>
                        </a:rPr>
                        <a:t>e valora la inmediatez de la intervención en una escala de 0 a 3</a:t>
                      </a:r>
                      <a:r>
                        <a:rPr kumimoji="0" lang="es-ES" altLang="es-E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51549334"/>
                  </a:ext>
                </a:extLst>
              </a:tr>
              <a:tr h="26352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ES" sz="8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  <a:endParaRPr kumimoji="0" lang="es-ES" alt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La intervención es absolutamente imprescindible</a:t>
                      </a:r>
                      <a:r>
                        <a:rPr kumimoji="0" lang="es-ES" alt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kumimoji="0" lang="es-ES_tradnl" alt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de manera inmediata</a:t>
                      </a:r>
                      <a:endParaRPr kumimoji="0" lang="es-ES" altLang="es-ES" sz="14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35883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0453551"/>
      </p:ext>
    </p:extLst>
  </p:cSld>
  <p:clrMapOvr>
    <a:masterClrMapping/>
  </p:clrMapOvr>
  <p:transition spd="med"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>
            <a:extLst>
              <a:ext uri="{FF2B5EF4-FFF2-40B4-BE49-F238E27FC236}">
                <a16:creationId xmlns:a16="http://schemas.microsoft.com/office/drawing/2014/main" xmlns="" id="{771D426D-39BB-4B54-8D79-817D79313F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5364" y="1344614"/>
            <a:ext cx="7945437" cy="467518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C2FF95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C2FF95">
                        <a:gamma/>
                        <a:tint val="0"/>
                        <a:invGamma/>
                      </a:srgbClr>
                    </a:gs>
                    <a:gs pos="50000">
                      <a:srgbClr val="C2FF95"/>
                    </a:gs>
                    <a:gs pos="100000">
                      <a:srgbClr val="C2FF95">
                        <a:gamma/>
                        <a:tint val="0"/>
                        <a:invGamma/>
                      </a:srgbClr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tabLst>
                <a:tab pos="2482850" algn="l"/>
                <a:tab pos="26701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2482850" algn="l"/>
                <a:tab pos="26701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2482850" algn="l"/>
                <a:tab pos="26701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2482850" algn="l"/>
                <a:tab pos="26701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482850" algn="l"/>
                <a:tab pos="26701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482850" algn="l"/>
                <a:tab pos="26701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482850" algn="l"/>
                <a:tab pos="26701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482850" algn="l"/>
                <a:tab pos="26701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482850" algn="l"/>
                <a:tab pos="26701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20000"/>
              </a:spcBef>
              <a:buClr>
                <a:srgbClr val="000066"/>
              </a:buClr>
              <a:buFont typeface="Wingdings" panose="05000000000000000000" pitchFamily="2" charset="2"/>
              <a:buNone/>
            </a:pPr>
            <a:endParaRPr lang="es-ES" altLang="es-ES">
              <a:solidFill>
                <a:srgbClr val="003366"/>
              </a:solidFill>
              <a:latin typeface="Tahoma" panose="020B0604030504040204" pitchFamily="34" charset="0"/>
            </a:endParaRPr>
          </a:p>
        </p:txBody>
      </p:sp>
      <p:sp>
        <p:nvSpPr>
          <p:cNvPr id="140291" name="Text Box 3">
            <a:extLst>
              <a:ext uri="{FF2B5EF4-FFF2-40B4-BE49-F238E27FC236}">
                <a16:creationId xmlns:a16="http://schemas.microsoft.com/office/drawing/2014/main" xmlns="" id="{7327369B-47DD-4C73-87C9-84BFC4059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524001"/>
            <a:ext cx="350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1FF91">
                        <a:gamma/>
                        <a:tint val="0"/>
                        <a:invGamma/>
                      </a:srgbClr>
                    </a:gs>
                    <a:gs pos="50000">
                      <a:srgbClr val="91FF91"/>
                    </a:gs>
                    <a:gs pos="100000">
                      <a:srgbClr val="91FF91">
                        <a:gamma/>
                        <a:tint val="0"/>
                        <a:invGamma/>
                      </a:srgbClr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s-ES" altLang="es-ES" b="1"/>
          </a:p>
        </p:txBody>
      </p:sp>
      <p:sp>
        <p:nvSpPr>
          <p:cNvPr id="140292" name="Text Box 4">
            <a:extLst>
              <a:ext uri="{FF2B5EF4-FFF2-40B4-BE49-F238E27FC236}">
                <a16:creationId xmlns:a16="http://schemas.microsoft.com/office/drawing/2014/main" xmlns="" id="{445074FA-CAE1-42DB-B722-2570EDA7EA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1676400"/>
            <a:ext cx="3886200" cy="406400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altLang="es-ES" sz="2000" b="1">
                <a:solidFill>
                  <a:srgbClr val="000066"/>
                </a:solidFill>
                <a:latin typeface="Verdana" panose="020B0604030504040204" pitchFamily="34" charset="0"/>
              </a:rPr>
              <a:t>Derivación y acogida</a:t>
            </a:r>
            <a:endParaRPr lang="es-ES" altLang="es-ES" sz="2000" b="1">
              <a:solidFill>
                <a:srgbClr val="000066"/>
              </a:solidFill>
              <a:latin typeface="Verdana" panose="020B0604030504040204" pitchFamily="34" charset="0"/>
            </a:endParaRPr>
          </a:p>
        </p:txBody>
      </p:sp>
      <p:sp>
        <p:nvSpPr>
          <p:cNvPr id="140293" name="Text Box 5">
            <a:extLst>
              <a:ext uri="{FF2B5EF4-FFF2-40B4-BE49-F238E27FC236}">
                <a16:creationId xmlns:a16="http://schemas.microsoft.com/office/drawing/2014/main" xmlns="" id="{D84A0034-FA83-4D88-B981-F90094760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514600"/>
            <a:ext cx="3886200" cy="406400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altLang="es-ES" sz="2000" b="1">
                <a:solidFill>
                  <a:srgbClr val="000066"/>
                </a:solidFill>
                <a:latin typeface="Verdana" panose="020B0604030504040204" pitchFamily="34" charset="0"/>
              </a:rPr>
              <a:t>Estudio de necesidades</a:t>
            </a:r>
            <a:endParaRPr lang="es-ES" altLang="es-ES" sz="2000" b="1">
              <a:solidFill>
                <a:srgbClr val="000066"/>
              </a:solidFill>
              <a:latin typeface="Verdana" panose="020B0604030504040204" pitchFamily="34" charset="0"/>
            </a:endParaRPr>
          </a:p>
        </p:txBody>
      </p:sp>
      <p:sp>
        <p:nvSpPr>
          <p:cNvPr id="140294" name="Text Box 6">
            <a:extLst>
              <a:ext uri="{FF2B5EF4-FFF2-40B4-BE49-F238E27FC236}">
                <a16:creationId xmlns:a16="http://schemas.microsoft.com/office/drawing/2014/main" xmlns="" id="{140B0DFF-9A45-4FA2-B280-C23E8872B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3352800"/>
            <a:ext cx="4800600" cy="406400"/>
          </a:xfrm>
          <a:prstGeom prst="rect">
            <a:avLst/>
          </a:prstGeom>
          <a:solidFill>
            <a:srgbClr val="000080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altLang="es-ES" sz="2000" b="1">
                <a:solidFill>
                  <a:srgbClr val="FFFF00"/>
                </a:solidFill>
                <a:latin typeface="Verdana" panose="020B0604030504040204" pitchFamily="34" charset="0"/>
              </a:rPr>
              <a:t>Planificación de intervenciones</a:t>
            </a:r>
            <a:endParaRPr lang="es-ES" altLang="es-ES" sz="2000" b="1">
              <a:solidFill>
                <a:srgbClr val="FFFF00"/>
              </a:solidFill>
              <a:latin typeface="Verdana" panose="020B0604030504040204" pitchFamily="34" charset="0"/>
            </a:endParaRPr>
          </a:p>
        </p:txBody>
      </p:sp>
      <p:sp>
        <p:nvSpPr>
          <p:cNvPr id="140295" name="Text Box 7">
            <a:extLst>
              <a:ext uri="{FF2B5EF4-FFF2-40B4-BE49-F238E27FC236}">
                <a16:creationId xmlns:a16="http://schemas.microsoft.com/office/drawing/2014/main" xmlns="" id="{5CE9B46A-1035-4306-9A48-71E3811B0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4224338"/>
            <a:ext cx="4267200" cy="406400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altLang="es-ES" sz="2000" b="1">
                <a:solidFill>
                  <a:srgbClr val="000066"/>
                </a:solidFill>
                <a:latin typeface="Verdana" panose="020B0604030504040204" pitchFamily="34" charset="0"/>
              </a:rPr>
              <a:t>Desarrollo de actividades</a:t>
            </a:r>
            <a:endParaRPr lang="es-ES" altLang="es-ES" sz="2000" b="1">
              <a:solidFill>
                <a:srgbClr val="000066"/>
              </a:solidFill>
              <a:latin typeface="Verdana" panose="020B0604030504040204" pitchFamily="34" charset="0"/>
            </a:endParaRPr>
          </a:p>
        </p:txBody>
      </p:sp>
      <p:sp>
        <p:nvSpPr>
          <p:cNvPr id="140296" name="Text Box 8">
            <a:extLst>
              <a:ext uri="{FF2B5EF4-FFF2-40B4-BE49-F238E27FC236}">
                <a16:creationId xmlns:a16="http://schemas.microsoft.com/office/drawing/2014/main" xmlns="" id="{6D15F566-9E10-4AB1-B389-AA47DB9AF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5105400"/>
            <a:ext cx="3886200" cy="406400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altLang="es-ES" sz="2000" b="1">
                <a:solidFill>
                  <a:srgbClr val="000066"/>
                </a:solidFill>
                <a:latin typeface="Verdana" panose="020B0604030504040204" pitchFamily="34" charset="0"/>
              </a:rPr>
              <a:t>Evaluación de resultados</a:t>
            </a:r>
            <a:endParaRPr lang="es-ES" altLang="es-ES" sz="2000" b="1">
              <a:solidFill>
                <a:srgbClr val="000066"/>
              </a:solidFill>
              <a:latin typeface="Verdana" panose="020B0604030504040204" pitchFamily="34" charset="0"/>
            </a:endParaRPr>
          </a:p>
        </p:txBody>
      </p:sp>
      <p:sp>
        <p:nvSpPr>
          <p:cNvPr id="140297" name="AutoShape 9">
            <a:extLst>
              <a:ext uri="{FF2B5EF4-FFF2-40B4-BE49-F238E27FC236}">
                <a16:creationId xmlns:a16="http://schemas.microsoft.com/office/drawing/2014/main" xmlns="" id="{8ED30CC2-2E27-4479-B95B-A11407A31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3352800"/>
            <a:ext cx="1066800" cy="381000"/>
          </a:xfrm>
          <a:prstGeom prst="leftArrow">
            <a:avLst>
              <a:gd name="adj1" fmla="val 50000"/>
              <a:gd name="adj2" fmla="val 70000"/>
            </a:avLst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40298" name="Text Box 10">
            <a:extLst>
              <a:ext uri="{FF2B5EF4-FFF2-40B4-BE49-F238E27FC236}">
                <a16:creationId xmlns:a16="http://schemas.microsoft.com/office/drawing/2014/main" xmlns="" id="{1EE97608-0AF8-44FA-AEAC-DD651F4FD6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762000"/>
            <a:ext cx="8534400" cy="381000"/>
          </a:xfrm>
          <a:prstGeom prst="rect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8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s-ES_tradnl" altLang="es-E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PROGRAMA </a:t>
            </a:r>
            <a:r>
              <a:rPr lang="es-ES" altLang="es-E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INDIVIDUALIZAD</a:t>
            </a:r>
            <a:r>
              <a:rPr lang="es-ES_tradnl" altLang="es-E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O DE ATENCIÓN RESIDENCIAL</a:t>
            </a:r>
            <a:endParaRPr lang="es-ES" altLang="es-ES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60183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0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0" grpId="0" build="p" bldLvl="5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4400" y="692697"/>
            <a:ext cx="1026740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sz="2400" dirty="0"/>
              <a:t>Instrumentos de evaluación:</a:t>
            </a:r>
          </a:p>
          <a:p>
            <a:pPr marL="0" indent="0">
              <a:buNone/>
            </a:pPr>
            <a:endParaRPr lang="es-ES" sz="2400" dirty="0">
              <a:solidFill>
                <a:srgbClr val="FF0000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s-ES" sz="2400" dirty="0"/>
              <a:t>	-   Escala de funcionamiento social (SFS) de </a:t>
            </a:r>
            <a:r>
              <a:rPr lang="es-ES" sz="2400" dirty="0" err="1"/>
              <a:t>Birchwoord</a:t>
            </a:r>
            <a:r>
              <a:rPr lang="es-ES" sz="2400" dirty="0"/>
              <a:t> y cols. 1990.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s-ES" sz="2400" dirty="0"/>
              <a:t>	-    Life Skills Profile (LSP) de Rosen y cols. 1989.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s-ES" sz="2400" dirty="0"/>
              <a:t>	-  Cuestionario de perfil de habilidades de la vida cotidiana (Bels).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s-ES" sz="2400" dirty="0"/>
              <a:t>	-   HONOS de La Unidad de Investigación del Royal </a:t>
            </a:r>
            <a:r>
              <a:rPr lang="es-ES" sz="2400" dirty="0" err="1"/>
              <a:t>College</a:t>
            </a:r>
            <a:r>
              <a:rPr lang="es-ES" sz="2400" dirty="0"/>
              <a:t> del Departamento de Salud Británico.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s-ES" sz="1800" dirty="0"/>
          </a:p>
          <a:p>
            <a:pPr marL="0" indent="0" algn="just">
              <a:buNone/>
            </a:pPr>
            <a:endParaRPr lang="es-ES" sz="18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283E2-B567-4719-9392-0DAF51311FF5}" type="slidenum">
              <a:rPr lang="es-ES" smtClean="0"/>
              <a:pPr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1224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687" y="857250"/>
            <a:ext cx="8048625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3942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AA24B008-72A7-44D4-9238-D93F607DE0E8}"/>
              </a:ext>
            </a:extLst>
          </p:cNvPr>
          <p:cNvSpPr/>
          <p:nvPr/>
        </p:nvSpPr>
        <p:spPr>
          <a:xfrm>
            <a:off x="2084801" y="1928073"/>
            <a:ext cx="7257161" cy="26776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314700" algn="l"/>
              </a:tabLst>
            </a:pPr>
            <a:endParaRPr lang="es-ES" sz="2800" dirty="0"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314700" algn="l"/>
              </a:tabLst>
            </a:pPr>
            <a:r>
              <a:rPr lang="es-ES" sz="6000" b="1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Las </a:t>
            </a:r>
            <a:r>
              <a:rPr lang="es-ES" sz="6000" b="1" dirty="0">
                <a:ea typeface="Times New Roman" panose="02020603050405020304" pitchFamily="18" charset="0"/>
              </a:rPr>
              <a:t>redes de atención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314700" algn="l"/>
              </a:tabLst>
            </a:pPr>
            <a:endParaRPr lang="es-ES" sz="2400" b="1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006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6D826E40-32A0-45EF-A19D-5CF523993FDC}"/>
              </a:ext>
            </a:extLst>
          </p:cNvPr>
          <p:cNvSpPr/>
          <p:nvPr/>
        </p:nvSpPr>
        <p:spPr>
          <a:xfrm>
            <a:off x="431074" y="1750421"/>
            <a:ext cx="11220995" cy="34747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6000" b="1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 Qué ocurre cuando en el plan individual se requiere atención para el trastorno mental y el abuso de </a:t>
            </a:r>
            <a:r>
              <a:rPr lang="es-ES" sz="6000" b="1" dirty="0" err="1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sustencias</a:t>
            </a:r>
            <a:endParaRPr lang="es-ES" sz="6000" b="1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6253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>
            <a:extLst>
              <a:ext uri="{FF2B5EF4-FFF2-40B4-BE49-F238E27FC236}">
                <a16:creationId xmlns:a16="http://schemas.microsoft.com/office/drawing/2014/main" xmlns="" id="{3AD981B2-92F5-42F7-9EF4-C38ADB286FB0}"/>
              </a:ext>
            </a:extLst>
          </p:cNvPr>
          <p:cNvSpPr/>
          <p:nvPr/>
        </p:nvSpPr>
        <p:spPr>
          <a:xfrm>
            <a:off x="6096000" y="1214844"/>
            <a:ext cx="4663440" cy="23121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Red de atención a drogodependencias</a:t>
            </a:r>
          </a:p>
          <a:p>
            <a:pPr algn="ctr"/>
            <a:endParaRPr lang="es-ES" sz="2800" b="1" dirty="0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xmlns="" id="{EAA4D494-C679-4C3C-8D0D-328BA411DF29}"/>
              </a:ext>
            </a:extLst>
          </p:cNvPr>
          <p:cNvSpPr/>
          <p:nvPr/>
        </p:nvSpPr>
        <p:spPr>
          <a:xfrm>
            <a:off x="2094428" y="1214844"/>
            <a:ext cx="4663440" cy="2312126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Red de atención a la salud mental</a:t>
            </a:r>
          </a:p>
          <a:p>
            <a:pPr algn="ctr"/>
            <a:r>
              <a:rPr lang="es-ES" sz="2800" b="1" dirty="0"/>
              <a:t>(Servicios Sanitarios)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xmlns="" id="{926B0F13-2A4D-4394-8768-6E63E0E0BC32}"/>
              </a:ext>
            </a:extLst>
          </p:cNvPr>
          <p:cNvSpPr/>
          <p:nvPr/>
        </p:nvSpPr>
        <p:spPr>
          <a:xfrm>
            <a:off x="3923228" y="3487782"/>
            <a:ext cx="4663440" cy="2312126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FAISEM</a:t>
            </a:r>
          </a:p>
          <a:p>
            <a:pPr algn="ctr"/>
            <a:r>
              <a:rPr lang="es-ES" sz="2800" b="1" dirty="0"/>
              <a:t>(Salud y Servicios Sociales)</a:t>
            </a:r>
          </a:p>
        </p:txBody>
      </p:sp>
    </p:spTree>
    <p:extLst>
      <p:ext uri="{BB962C8B-B14F-4D97-AF65-F5344CB8AC3E}">
        <p14:creationId xmlns:p14="http://schemas.microsoft.com/office/powerpoint/2010/main" val="28293811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DB5385BD-8182-48C1-B18A-FE438DDBC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443" y="797403"/>
            <a:ext cx="7067048" cy="5874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36179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82B6AA1-BBCB-4085-B06C-E828C46C6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" y="3327878"/>
            <a:ext cx="117854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68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68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68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68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68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68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68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68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68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8313" algn="l"/>
              </a:tabLst>
            </a:pP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A3D9F8EA-9911-44EC-917C-993B1AED69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41" y="1706510"/>
            <a:ext cx="3966481" cy="4249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E6E862DD-3B8B-41C1-8437-6E2B7EDBDAB0}"/>
              </a:ext>
            </a:extLst>
          </p:cNvPr>
          <p:cNvSpPr/>
          <p:nvPr/>
        </p:nvSpPr>
        <p:spPr>
          <a:xfrm>
            <a:off x="5212080" y="1708994"/>
            <a:ext cx="6374679" cy="424731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4F1489"/>
              </a:buClr>
              <a:buSzPct val="100000"/>
              <a:tabLst>
                <a:tab pos="468313" algn="l"/>
              </a:tabLst>
            </a:pPr>
            <a:r>
              <a:rPr lang="es-ES_tradnl" altLang="es-ES" sz="5400" b="1" dirty="0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  <a:cs typeface="Calibri" panose="020F0502020204030204" pitchFamily="34" charset="0"/>
              </a:rPr>
              <a:t>P</a:t>
            </a:r>
            <a:r>
              <a:rPr lang="es-ES_tradnl" altLang="es-ES" sz="5400" b="1" dirty="0" bmk="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  <a:cs typeface="Calibri" panose="020F0502020204030204" pitchFamily="34" charset="0"/>
              </a:rPr>
              <a:t>ersonas con enfermedad mental atendidas en la red de atención a drogodependencias</a:t>
            </a:r>
          </a:p>
        </p:txBody>
      </p:sp>
    </p:spTree>
    <p:extLst>
      <p:ext uri="{BB962C8B-B14F-4D97-AF65-F5344CB8AC3E}">
        <p14:creationId xmlns:p14="http://schemas.microsoft.com/office/powerpoint/2010/main" val="29833552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121990"/>
            <a:ext cx="10515600" cy="261982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ES" sz="3600" dirty="0"/>
          </a:p>
          <a:p>
            <a:pPr algn="just"/>
            <a:r>
              <a:rPr lang="es-ES" sz="3600" dirty="0"/>
              <a:t> La prevalencia de padecer un Trastorno por uso de sustancias a lo largo de la vida en la población con esquizofrenia es de aproximadamente el </a:t>
            </a:r>
            <a:r>
              <a:rPr lang="es-ES" sz="3600" b="1" dirty="0">
                <a:solidFill>
                  <a:srgbClr val="FF0000"/>
                </a:solidFill>
              </a:rPr>
              <a:t>50%.</a:t>
            </a:r>
          </a:p>
        </p:txBody>
      </p:sp>
    </p:spTree>
    <p:extLst>
      <p:ext uri="{BB962C8B-B14F-4D97-AF65-F5344CB8AC3E}">
        <p14:creationId xmlns:p14="http://schemas.microsoft.com/office/powerpoint/2010/main" val="42171953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000" dirty="0"/>
              <a:t>Abuso de sustancias en la esquizofrenia 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6573839"/>
              </p:ext>
            </p:extLst>
          </p:nvPr>
        </p:nvGraphicFramePr>
        <p:xfrm>
          <a:off x="2590800" y="1690688"/>
          <a:ext cx="7010400" cy="347472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3200" dirty="0"/>
                        <a:t>sustancia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/>
                        <a:t>porcentaje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3200" dirty="0"/>
                        <a:t>alcohol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/>
                        <a:t>87% 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3200" dirty="0"/>
                        <a:t>cannabis 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/>
                        <a:t>44% 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3200" dirty="0"/>
                        <a:t>cocaína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/>
                        <a:t>36% 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3200" dirty="0"/>
                        <a:t>opiáceos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/>
                        <a:t>Baja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3200" dirty="0"/>
                        <a:t>nicotina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/>
                        <a:t>No contabilizado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60985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3C1FB15-DB08-4FBD-A83D-29C38FB09E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89" y="1120755"/>
            <a:ext cx="11720512" cy="4924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49263" algn="l"/>
              </a:tabLst>
            </a:pPr>
            <a:r>
              <a:rPr kumimoji="0" lang="es-ES" altLang="es-E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SimSun" panose="02010600030101010101" pitchFamily="2" charset="-122"/>
                <a:cs typeface="Calibri" panose="020F0502020204030204" pitchFamily="34" charset="0"/>
              </a:rPr>
              <a:t>Las </a:t>
            </a:r>
            <a:r>
              <a:rPr kumimoji="0" lang="es-ES" altLang="es-E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SimSun" panose="02010600030101010101" pitchFamily="2" charset="-122"/>
                <a:cs typeface="Calibri" panose="020F0502020204030204" pitchFamily="34" charset="0"/>
              </a:rPr>
              <a:t>comunidades terapéuticas.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49263" algn="l"/>
              </a:tabLst>
            </a:pPr>
            <a:endParaRPr kumimoji="0" lang="es-ES" altLang="es-ES" sz="2400" b="0" i="0" u="none" strike="noStrike" cap="none" normalizeH="0" baseline="0" dirty="0" bmk="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28600" algn="l"/>
                <a:tab pos="449263" algn="l"/>
              </a:tabLst>
            </a:pPr>
            <a:r>
              <a:rPr kumimoji="0" lang="es-ES" altLang="es-ES" sz="28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SimSun" panose="02010600030101010101" pitchFamily="2" charset="-122"/>
                <a:cs typeface="Calibri" panose="020F0502020204030204" pitchFamily="34" charset="0"/>
              </a:rPr>
              <a:t>Del total de personas ingresadas en comunidades </a:t>
            </a:r>
            <a:r>
              <a:rPr kumimoji="0" lang="es-ES" altLang="es-ES" sz="28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SimSun" panose="02010600030101010101" pitchFamily="2" charset="-122"/>
                <a:cs typeface="Calibri" panose="020F0502020204030204" pitchFamily="34" charset="0"/>
              </a:rPr>
              <a:t>terapéuticas, </a:t>
            </a:r>
            <a:r>
              <a:rPr kumimoji="0" lang="es-ES" altLang="es-ES" sz="28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SimSun" panose="02010600030101010101" pitchFamily="2" charset="-122"/>
                <a:cs typeface="Calibri" panose="020F0502020204030204" pitchFamily="34" charset="0"/>
              </a:rPr>
              <a:t>se realizó </a:t>
            </a:r>
            <a:r>
              <a:rPr kumimoji="0" lang="es-ES" altLang="es-ES" sz="2800" b="1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SimSun" panose="02010600030101010101" pitchFamily="2" charset="-122"/>
                <a:cs typeface="Calibri" panose="020F0502020204030204" pitchFamily="34" charset="0"/>
              </a:rPr>
              <a:t>evaluación psiquiátrica a un 42,2% de los hombres y a un 41,6% de las mujeres.</a:t>
            </a:r>
            <a:r>
              <a:rPr kumimoji="0" lang="es-ES" altLang="es-ES" sz="28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28600" algn="l"/>
                <a:tab pos="449263" algn="l"/>
              </a:tabLst>
            </a:pPr>
            <a:endParaRPr lang="es-ES" altLang="es-ES" sz="2800" dirty="0" bmk="">
              <a:latin typeface="+mn-lt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28600" algn="l"/>
                <a:tab pos="449263" algn="l"/>
              </a:tabLst>
            </a:pPr>
            <a:r>
              <a:rPr kumimoji="0" lang="es-ES" altLang="es-ES" sz="28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SimSun" panose="02010600030101010101" pitchFamily="2" charset="-122"/>
                <a:cs typeface="Calibri" panose="020F0502020204030204" pitchFamily="34" charset="0"/>
              </a:rPr>
              <a:t>Los datos clínicos indican que el </a:t>
            </a:r>
            <a:r>
              <a:rPr kumimoji="0" lang="es-ES" altLang="es-ES" sz="2800" b="1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SimSun" panose="02010600030101010101" pitchFamily="2" charset="-122"/>
                <a:cs typeface="Calibri" panose="020F0502020204030204" pitchFamily="34" charset="0"/>
              </a:rPr>
              <a:t>59,4% de las personas </a:t>
            </a:r>
            <a:r>
              <a:rPr kumimoji="0" lang="es-ES" altLang="es-ES" sz="28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SimSun" panose="02010600030101010101" pitchFamily="2" charset="-122"/>
                <a:cs typeface="Calibri" panose="020F0502020204030204" pitchFamily="34" charset="0"/>
              </a:rPr>
              <a:t>evaluadas (317 personas) sufrían alguna patología psiquiátrica.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49263" algn="l"/>
              </a:tabLst>
            </a:pPr>
            <a:endParaRPr kumimoji="0" lang="es-ES" altLang="es-ES" sz="2800" b="0" i="0" u="none" strike="noStrike" cap="none" normalizeH="0" baseline="0" dirty="0" bmk="">
              <a:ln>
                <a:noFill/>
              </a:ln>
              <a:solidFill>
                <a:schemeClr val="tx1"/>
              </a:solidFill>
              <a:effectLst/>
              <a:latin typeface="+mn-lt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28600" algn="l"/>
                <a:tab pos="449263" algn="l"/>
              </a:tabLst>
            </a:pPr>
            <a:r>
              <a:rPr kumimoji="0" lang="es-ES" altLang="es-ES" sz="28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SimSun" panose="02010600030101010101" pitchFamily="2" charset="-122"/>
                <a:cs typeface="Calibri" panose="020F0502020204030204" pitchFamily="34" charset="0"/>
              </a:rPr>
              <a:t>El porcentaje de personas con trastorno mental </a:t>
            </a:r>
            <a:r>
              <a:rPr kumimoji="0" lang="es-ES" altLang="es-ES" sz="2800" b="1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SimSun" panose="02010600030101010101" pitchFamily="2" charset="-122"/>
                <a:cs typeface="Calibri" panose="020F0502020204030204" pitchFamily="34" charset="0"/>
              </a:rPr>
              <a:t>fue mayor en mujeres (75,0%) que en hombres (56,8%).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49263" algn="l"/>
              </a:tabLst>
            </a:pPr>
            <a:endParaRPr lang="es-ES" altLang="es-ES" sz="1400" dirty="0" bmk="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210601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610" y="283280"/>
            <a:ext cx="4648740" cy="6574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74668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475468"/>
            <a:ext cx="10515600" cy="1325563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s-ES" sz="3600" b="1" dirty="0"/>
              <a:t>TIPOLOGÍA DE TRASTORNOS Y CRITERIOS DE ATENCIÓN:</a:t>
            </a:r>
            <a:endParaRPr lang="es-ES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3406231"/>
            <a:ext cx="10515600" cy="308664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s-ES" b="1" dirty="0">
                <a:solidFill>
                  <a:srgbClr val="FF0000"/>
                </a:solidFill>
              </a:rPr>
              <a:t>Modelo dimensional desarrollado por Richard Ries (1992)</a:t>
            </a:r>
            <a:r>
              <a:rPr lang="es-ES" dirty="0">
                <a:solidFill>
                  <a:srgbClr val="FF0000"/>
                </a:solidFill>
              </a:rPr>
              <a:t>, </a:t>
            </a:r>
            <a:r>
              <a:rPr lang="es-ES" dirty="0"/>
              <a:t>basado en:</a:t>
            </a:r>
          </a:p>
          <a:p>
            <a:pPr algn="just">
              <a:lnSpc>
                <a:spcPct val="120000"/>
              </a:lnSpc>
            </a:pPr>
            <a:endParaRPr lang="es-ES" dirty="0"/>
          </a:p>
          <a:p>
            <a:pPr algn="just">
              <a:lnSpc>
                <a:spcPct val="120000"/>
              </a:lnSpc>
            </a:pPr>
            <a:r>
              <a:rPr lang="es-ES" dirty="0"/>
              <a:t> la gravedad y curso del trastorno mental y del trastorno adictivo</a:t>
            </a:r>
          </a:p>
        </p:txBody>
      </p:sp>
    </p:spTree>
    <p:extLst>
      <p:ext uri="{BB962C8B-B14F-4D97-AF65-F5344CB8AC3E}">
        <p14:creationId xmlns:p14="http://schemas.microsoft.com/office/powerpoint/2010/main" val="34812482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xmlns="" id="{60D7A116-79DF-45FA-A3B4-C86367DF99A3}"/>
              </a:ext>
            </a:extLst>
          </p:cNvPr>
          <p:cNvGraphicFramePr>
            <a:graphicFrameLocks noGrp="1"/>
          </p:cNvGraphicFramePr>
          <p:nvPr/>
        </p:nvGraphicFramePr>
        <p:xfrm>
          <a:off x="313510" y="1867988"/>
          <a:ext cx="11456124" cy="2690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8708">
                  <a:extLst>
                    <a:ext uri="{9D8B030D-6E8A-4147-A177-3AD203B41FA5}">
                      <a16:colId xmlns:a16="http://schemas.microsoft.com/office/drawing/2014/main" xmlns="" val="1433586247"/>
                    </a:ext>
                  </a:extLst>
                </a:gridCol>
                <a:gridCol w="3818708">
                  <a:extLst>
                    <a:ext uri="{9D8B030D-6E8A-4147-A177-3AD203B41FA5}">
                      <a16:colId xmlns:a16="http://schemas.microsoft.com/office/drawing/2014/main" xmlns="" val="347207254"/>
                    </a:ext>
                  </a:extLst>
                </a:gridCol>
                <a:gridCol w="3818708">
                  <a:extLst>
                    <a:ext uri="{9D8B030D-6E8A-4147-A177-3AD203B41FA5}">
                      <a16:colId xmlns:a16="http://schemas.microsoft.com/office/drawing/2014/main" xmlns="" val="4136125044"/>
                    </a:ext>
                  </a:extLst>
                </a:gridCol>
              </a:tblGrid>
              <a:tr h="1345475">
                <a:tc>
                  <a:txBody>
                    <a:bodyPr/>
                    <a:lstStyle/>
                    <a:p>
                      <a:r>
                        <a:rPr lang="es-ES" sz="3600" b="1" dirty="0"/>
                        <a:t>Trastorno adictivo </a:t>
                      </a:r>
                      <a:endParaRPr lang="es-E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3600" b="1" dirty="0"/>
                        <a:t>Difícil manejo </a:t>
                      </a:r>
                      <a:endParaRPr lang="es-E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3600" b="1" dirty="0"/>
                        <a:t>No complicado </a:t>
                      </a:r>
                      <a:endParaRPr lang="es-E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53314259"/>
                  </a:ext>
                </a:extLst>
              </a:tr>
              <a:tr h="1345475">
                <a:tc>
                  <a:txBody>
                    <a:bodyPr/>
                    <a:lstStyle/>
                    <a:p>
                      <a:r>
                        <a:rPr lang="es-ES" sz="3600" b="1" dirty="0"/>
                        <a:t>Trastorno mental </a:t>
                      </a:r>
                      <a:endParaRPr lang="es-E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3600" b="1" dirty="0"/>
                        <a:t>Alto nivel de complejidad</a:t>
                      </a:r>
                      <a:endParaRPr lang="es-E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3600" b="1" dirty="0"/>
                        <a:t>Leve</a:t>
                      </a:r>
                      <a:endParaRPr lang="es-E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6083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1218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674D2BC3-B080-4EF4-99B3-17A5E2391F95}"/>
              </a:ext>
            </a:extLst>
          </p:cNvPr>
          <p:cNvSpPr txBox="1"/>
          <p:nvPr/>
        </p:nvSpPr>
        <p:spPr>
          <a:xfrm>
            <a:off x="884238" y="3192463"/>
            <a:ext cx="9244012" cy="156845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s-ES" sz="4800" dirty="0"/>
              <a:t>La experiencia de Andalucía: </a:t>
            </a:r>
          </a:p>
          <a:p>
            <a:pPr>
              <a:defRPr/>
            </a:pPr>
            <a:r>
              <a:rPr lang="es-ES" sz="4800" dirty="0"/>
              <a:t>Algunos apuntes…</a:t>
            </a:r>
          </a:p>
        </p:txBody>
      </p:sp>
    </p:spTree>
    <p:extLst>
      <p:ext uri="{BB962C8B-B14F-4D97-AF65-F5344CB8AC3E}">
        <p14:creationId xmlns:p14="http://schemas.microsoft.com/office/powerpoint/2010/main" val="31873334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966018"/>
            <a:ext cx="10515600" cy="1325563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s-ES" sz="3600" b="1" dirty="0"/>
              <a:t>TIPOLOGÍA DE TRASTORNOS Y CRITERIOS DE ATENCIÓN:</a:t>
            </a:r>
            <a:endParaRPr lang="es-ES" sz="3600" dirty="0"/>
          </a:p>
        </p:txBody>
      </p:sp>
      <p:sp>
        <p:nvSpPr>
          <p:cNvPr id="4" name="Rectángulo 3"/>
          <p:cNvSpPr/>
          <p:nvPr/>
        </p:nvSpPr>
        <p:spPr>
          <a:xfrm>
            <a:off x="772885" y="2384652"/>
            <a:ext cx="10657114" cy="4194353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s-ES" sz="2800" dirty="0"/>
              <a:t>“</a:t>
            </a:r>
            <a:r>
              <a:rPr lang="es-ES" sz="2800" b="1" dirty="0"/>
              <a:t>Trastorno Mental de alto nivel de complejidad o Trastorno Mental Grave</a:t>
            </a:r>
            <a:r>
              <a:rPr lang="es-ES" sz="2800" dirty="0"/>
              <a:t>”: Cualquier Trastorno Mental según criterios DSM-IV-TR o CIE-10 que presente una actividad global funcional evaluada por la EEAG &lt; 50 o cualquier diagnóstico incluido en el proceso asistencial integrado TMG.</a:t>
            </a:r>
          </a:p>
          <a:p>
            <a:pPr algn="just">
              <a:lnSpc>
                <a:spcPct val="120000"/>
              </a:lnSpc>
            </a:pPr>
            <a:endParaRPr lang="es-ES" sz="2800" dirty="0"/>
          </a:p>
          <a:p>
            <a:pPr algn="just">
              <a:lnSpc>
                <a:spcPct val="120000"/>
              </a:lnSpc>
            </a:pPr>
            <a:r>
              <a:rPr lang="es-ES" sz="2800" dirty="0"/>
              <a:t>“</a:t>
            </a:r>
            <a:r>
              <a:rPr lang="es-ES" sz="2800" b="1" dirty="0"/>
              <a:t>Trastorno Adictivo de difícil manejo</a:t>
            </a:r>
            <a:r>
              <a:rPr lang="es-ES" sz="2800" dirty="0"/>
              <a:t>”: Cualquier Trastorno Adictivo según criterios CIE-10 que presente una actividad global funcional evaluada por la EEAG &lt; 60.</a:t>
            </a:r>
          </a:p>
        </p:txBody>
      </p:sp>
    </p:spTree>
    <p:extLst>
      <p:ext uri="{BB962C8B-B14F-4D97-AF65-F5344CB8AC3E}">
        <p14:creationId xmlns:p14="http://schemas.microsoft.com/office/powerpoint/2010/main" val="21408581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684474"/>
            <a:ext cx="10515600" cy="1739446"/>
          </a:xfrm>
          <a:ln w="19050"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s-ES" sz="3600" b="1" dirty="0"/>
              <a:t/>
            </a:r>
            <a:br>
              <a:rPr lang="es-ES" sz="3600" b="1" dirty="0"/>
            </a:br>
            <a:r>
              <a:rPr lang="es-ES" sz="3600" b="1" dirty="0"/>
              <a:t>C. Trastorno mental de alto nivel de complejidad o trastorno mental grave (TMG) </a:t>
            </a:r>
            <a:br>
              <a:rPr lang="es-ES" sz="3600" b="1" dirty="0"/>
            </a:br>
            <a:r>
              <a:rPr lang="es-ES" sz="3600" b="1" dirty="0"/>
              <a:t>junto a trastorno adictivo de difícil manejo clínico: </a:t>
            </a:r>
            <a:r>
              <a:rPr lang="es-ES" b="1" dirty="0"/>
              <a:t/>
            </a:r>
            <a:br>
              <a:rPr lang="es-ES" b="1" dirty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4350476"/>
            <a:ext cx="10515600" cy="1527811"/>
          </a:xfrm>
          <a:solidFill>
            <a:schemeClr val="bg1"/>
          </a:solidFill>
        </p:spPr>
        <p:txBody>
          <a:bodyPr/>
          <a:lstStyle/>
          <a:p>
            <a:pPr algn="just"/>
            <a:r>
              <a:rPr lang="es-ES" dirty="0"/>
              <a:t>Requieren tratamiento específico para ambos trastornos, junto con el esfuerzo sinérgico y coordinado de ambas redes y es la población diana objeto de atención de éste Protocolo.</a:t>
            </a:r>
          </a:p>
          <a:p>
            <a:pPr algn="just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860109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09007" y="796837"/>
            <a:ext cx="11756570" cy="575542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ES" sz="2400" b="1" dirty="0"/>
              <a:t>Trastorno adictivo no complicado </a:t>
            </a:r>
            <a:br>
              <a:rPr lang="es-ES" sz="2400" b="1" dirty="0"/>
            </a:br>
            <a:r>
              <a:rPr lang="es-ES" sz="2400" b="1" dirty="0"/>
              <a:t>junto a trastorno mental leve: </a:t>
            </a:r>
            <a:r>
              <a:rPr lang="es-ES" sz="2400" dirty="0">
                <a:latin typeface="Calibri" panose="020F0502020204030204" pitchFamily="34" charset="0"/>
              </a:rPr>
              <a:t>                                                      </a:t>
            </a:r>
            <a:r>
              <a:rPr lang="es-ES" sz="2400" dirty="0">
                <a:solidFill>
                  <a:srgbClr val="FF0000"/>
                </a:solidFill>
                <a:latin typeface="Calibri" panose="020F0502020204030204" pitchFamily="34" charset="0"/>
              </a:rPr>
              <a:t>ATENCIÓN PRIMARIA</a:t>
            </a:r>
          </a:p>
          <a:p>
            <a:r>
              <a:rPr lang="es-ES" sz="2800" b="1" dirty="0"/>
              <a:t/>
            </a:r>
            <a:br>
              <a:rPr lang="es-ES" sz="2800" b="1" dirty="0"/>
            </a:br>
            <a:r>
              <a:rPr lang="es-ES" sz="2400" b="1" dirty="0"/>
              <a:t>Trastorno adictivo de difícil manejo </a:t>
            </a:r>
            <a:br>
              <a:rPr lang="es-ES" sz="2400" b="1" dirty="0"/>
            </a:br>
            <a:r>
              <a:rPr lang="es-ES" sz="2400" b="1" dirty="0"/>
              <a:t> con trastorno mental leve </a:t>
            </a:r>
          </a:p>
          <a:p>
            <a:r>
              <a:rPr lang="es-ES" sz="2400" b="1" dirty="0"/>
              <a:t>(adicción grave con leve psicopatología                                       </a:t>
            </a:r>
            <a:r>
              <a:rPr lang="es-ES" sz="2400" dirty="0">
                <a:solidFill>
                  <a:srgbClr val="FF0000"/>
                </a:solidFill>
                <a:latin typeface="Calibri" panose="020F0502020204030204" pitchFamily="34" charset="0"/>
              </a:rPr>
              <a:t>RED DROGODEPENDENCIAS</a:t>
            </a:r>
          </a:p>
          <a:p>
            <a:endParaRPr lang="es-ES" sz="2800" dirty="0">
              <a:latin typeface="Calibri" panose="020F0502020204030204" pitchFamily="34" charset="0"/>
            </a:endParaRPr>
          </a:p>
          <a:p>
            <a:r>
              <a:rPr lang="es-ES" sz="2400" b="1" dirty="0"/>
              <a:t>Trastorno mental de alto nivel de complejidad</a:t>
            </a:r>
          </a:p>
          <a:p>
            <a:r>
              <a:rPr lang="es-ES" sz="2400" b="1" dirty="0"/>
              <a:t>o trastorno mental grave (TMG) </a:t>
            </a:r>
            <a:br>
              <a:rPr lang="es-ES" sz="2400" b="1" dirty="0"/>
            </a:br>
            <a:r>
              <a:rPr lang="es-ES" sz="2400" b="1" dirty="0"/>
              <a:t>junto a trastorno adictivo no complicado:</a:t>
            </a:r>
            <a:r>
              <a:rPr lang="es-ES" sz="2400" dirty="0">
                <a:latin typeface="Calibri" panose="020F0502020204030204" pitchFamily="34" charset="0"/>
              </a:rPr>
              <a:t>                                  </a:t>
            </a:r>
            <a:r>
              <a:rPr lang="es-ES" sz="2400" dirty="0">
                <a:solidFill>
                  <a:srgbClr val="FF0000"/>
                </a:solidFill>
                <a:latin typeface="Calibri" panose="020F0502020204030204" pitchFamily="34" charset="0"/>
              </a:rPr>
              <a:t>RED PUBLICA DE SALUD MENTAL</a:t>
            </a:r>
            <a:endParaRPr lang="es-ES" sz="2400" b="1" dirty="0">
              <a:solidFill>
                <a:srgbClr val="FF0000"/>
              </a:solidFill>
            </a:endParaRPr>
          </a:p>
          <a:p>
            <a:endParaRPr lang="es-ES" sz="2400" b="1" dirty="0">
              <a:latin typeface="Calibri" panose="020F0502020204030204" pitchFamily="34" charset="0"/>
            </a:endParaRPr>
          </a:p>
          <a:p>
            <a:r>
              <a:rPr lang="es-ES" sz="2400" b="1" dirty="0"/>
              <a:t/>
            </a:r>
            <a:br>
              <a:rPr lang="es-ES" sz="2400" b="1" dirty="0"/>
            </a:br>
            <a:r>
              <a:rPr lang="es-ES" sz="2400" b="1" dirty="0"/>
              <a:t>Trastorno mental de alto nivel de complejidad </a:t>
            </a:r>
          </a:p>
          <a:p>
            <a:r>
              <a:rPr lang="es-ES" sz="2400" b="1" dirty="0"/>
              <a:t>o trastorno mental grave (TMG) </a:t>
            </a:r>
            <a:br>
              <a:rPr lang="es-ES" sz="2400" b="1" dirty="0"/>
            </a:br>
            <a:r>
              <a:rPr lang="es-ES" sz="2400" b="1" dirty="0"/>
              <a:t>junto a trastorno adictivo de difícil manejo clínico: </a:t>
            </a:r>
            <a:r>
              <a:rPr lang="es-ES" sz="2400" dirty="0">
                <a:latin typeface="Calibri" panose="020F0502020204030204" pitchFamily="34" charset="0"/>
              </a:rPr>
              <a:t>                </a:t>
            </a:r>
            <a:r>
              <a:rPr lang="es-ES" sz="2400" dirty="0">
                <a:solidFill>
                  <a:srgbClr val="FF0000"/>
                </a:solidFill>
                <a:latin typeface="Calibri" panose="020F0502020204030204" pitchFamily="34" charset="0"/>
              </a:rPr>
              <a:t>LAS DOS REDES</a:t>
            </a:r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xmlns="" id="{1DB063B1-41C5-496E-8565-F1D543D30E9D}"/>
              </a:ext>
            </a:extLst>
          </p:cNvPr>
          <p:cNvCxnSpPr>
            <a:cxnSpLocks/>
          </p:cNvCxnSpPr>
          <p:nvPr/>
        </p:nvCxnSpPr>
        <p:spPr>
          <a:xfrm>
            <a:off x="4180114" y="1449977"/>
            <a:ext cx="345512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xmlns="" id="{5672EF6D-A009-4C76-9C81-F3DA40323852}"/>
              </a:ext>
            </a:extLst>
          </p:cNvPr>
          <p:cNvCxnSpPr>
            <a:cxnSpLocks/>
          </p:cNvCxnSpPr>
          <p:nvPr/>
        </p:nvCxnSpPr>
        <p:spPr>
          <a:xfrm>
            <a:off x="5486400" y="2965269"/>
            <a:ext cx="214884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xmlns="" id="{56C6DCA8-F961-407A-8F10-394580DAE252}"/>
              </a:ext>
            </a:extLst>
          </p:cNvPr>
          <p:cNvCxnSpPr>
            <a:cxnSpLocks/>
          </p:cNvCxnSpPr>
          <p:nvPr/>
        </p:nvCxnSpPr>
        <p:spPr>
          <a:xfrm>
            <a:off x="5747657" y="4484916"/>
            <a:ext cx="188758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xmlns="" id="{0B3FDAE3-68C4-42AB-A33A-B811B82AF759}"/>
              </a:ext>
            </a:extLst>
          </p:cNvPr>
          <p:cNvCxnSpPr>
            <a:cxnSpLocks/>
          </p:cNvCxnSpPr>
          <p:nvPr/>
        </p:nvCxnSpPr>
        <p:spPr>
          <a:xfrm>
            <a:off x="6753496" y="6296296"/>
            <a:ext cx="7576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48575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5821" y="1607118"/>
            <a:ext cx="10515600" cy="1325563"/>
          </a:xfr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es-ES" b="1" dirty="0"/>
              <a:t>Tratamiento Secuencial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935968"/>
            <a:ext cx="10515600" cy="4351338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es-ES" dirty="0"/>
              <a:t>Es el utilizado con más frecuencia. </a:t>
            </a:r>
          </a:p>
          <a:p>
            <a:pPr algn="just">
              <a:lnSpc>
                <a:spcPct val="110000"/>
              </a:lnSpc>
            </a:pPr>
            <a:r>
              <a:rPr lang="es-ES" dirty="0"/>
              <a:t>En este modelo el paciente </a:t>
            </a:r>
            <a:r>
              <a:rPr lang="es-ES" b="1" dirty="0">
                <a:solidFill>
                  <a:srgbClr val="FF0000"/>
                </a:solidFill>
              </a:rPr>
              <a:t>es tratado primero en un sistema o red de tratamiento (Salud Mental o Adicciones) y posteriormente en el otro.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024774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384028"/>
            <a:ext cx="10515600" cy="1325563"/>
          </a:xfr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Tratamiento Paralelo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844528"/>
            <a:ext cx="10515600" cy="4351338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es-ES" dirty="0"/>
              <a:t>Se trata del proceso terapéutico que puede </a:t>
            </a:r>
            <a:r>
              <a:rPr lang="es-ES" b="1" dirty="0">
                <a:solidFill>
                  <a:srgbClr val="FF0000"/>
                </a:solidFill>
              </a:rPr>
              <a:t>incluir al paciente a la vez </a:t>
            </a:r>
            <a:r>
              <a:rPr lang="es-ES" dirty="0"/>
              <a:t>en programas o recursos de tratamiento de la Red de Salud Mental y de la Red de Trastornos Adictivos. </a:t>
            </a:r>
          </a:p>
          <a:p>
            <a:pPr algn="just">
              <a:lnSpc>
                <a:spcPct val="110000"/>
              </a:lnSpc>
            </a:pPr>
            <a:r>
              <a:rPr lang="es-ES" dirty="0"/>
              <a:t>Al igual que en la modalidad anterior, se utilizan recursos terapéuticos existentes en ambas redes, aunque con </a:t>
            </a:r>
            <a:r>
              <a:rPr lang="es-ES" b="1" dirty="0">
                <a:solidFill>
                  <a:srgbClr val="FF0000"/>
                </a:solidFill>
              </a:rPr>
              <a:t>mayor coincidencia en el tiempo</a:t>
            </a:r>
            <a:r>
              <a:rPr lang="es-ES" dirty="0">
                <a:solidFill>
                  <a:srgbClr val="FF0000"/>
                </a:solidFill>
              </a:rPr>
              <a:t>.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95592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AA24B008-72A7-44D4-9238-D93F607DE0E8}"/>
              </a:ext>
            </a:extLst>
          </p:cNvPr>
          <p:cNvSpPr/>
          <p:nvPr/>
        </p:nvSpPr>
        <p:spPr>
          <a:xfrm>
            <a:off x="519952" y="1685262"/>
            <a:ext cx="11035553" cy="270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314700" algn="l"/>
              </a:tabLst>
            </a:pPr>
            <a:r>
              <a:rPr lang="es-ES" sz="6000" b="1" dirty="0" smtClean="0">
                <a:ea typeface="Times New Roman" panose="02020603050405020304" pitchFamily="18" charset="0"/>
              </a:rPr>
              <a:t>La </a:t>
            </a:r>
            <a:r>
              <a:rPr lang="es-ES" sz="6000" b="1" dirty="0">
                <a:ea typeface="Times New Roman" panose="02020603050405020304" pitchFamily="18" charset="0"/>
              </a:rPr>
              <a:t>necesidad de reestructurar y transformar</a:t>
            </a:r>
            <a:endParaRPr lang="es-ES" sz="6000" dirty="0">
              <a:latin typeface="NewsGotT" pitchFamily="2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317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xmlns="" id="{BD91394E-6058-4C94-B6EE-003F6A7969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15701" y="1037311"/>
            <a:ext cx="5969725" cy="5639061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 fontScale="25000" lnSpcReduction="20000"/>
          </a:bodyPr>
          <a:lstStyle/>
          <a:p>
            <a:pPr algn="just">
              <a:lnSpc>
                <a:spcPct val="80000"/>
              </a:lnSpc>
              <a:buFontTx/>
              <a:buNone/>
            </a:pPr>
            <a:endParaRPr lang="es-ES" altLang="es-ES" sz="7200" dirty="0">
              <a:latin typeface="Calibri" panose="020F0502020204030204" pitchFamily="34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r>
              <a:rPr lang="es-ES" altLang="es-ES" sz="8000" b="1" dirty="0">
                <a:latin typeface="Calibri" panose="020F0502020204030204" pitchFamily="34" charset="0"/>
              </a:rPr>
              <a:t>Detección tardía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es-ES" altLang="es-ES" sz="8000" b="1" dirty="0">
                <a:latin typeface="Calibri" panose="020F0502020204030204" pitchFamily="34" charset="0"/>
              </a:rPr>
              <a:t> 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es-ES" altLang="es-ES" sz="8000" b="1" dirty="0">
                <a:latin typeface="Calibri" panose="020F0502020204030204" pitchFamily="34" charset="0"/>
              </a:rPr>
              <a:t>Atención insuficiente / Inversión de cuidados</a:t>
            </a:r>
          </a:p>
          <a:p>
            <a:pPr algn="just">
              <a:lnSpc>
                <a:spcPct val="80000"/>
              </a:lnSpc>
              <a:buFontTx/>
              <a:buNone/>
            </a:pPr>
            <a:endParaRPr lang="es-ES" altLang="es-ES" sz="8000" b="1" dirty="0">
              <a:latin typeface="Calibri" panose="020F0502020204030204" pitchFamily="34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r>
              <a:rPr lang="es-ES" altLang="es-ES" sz="8000" b="1" dirty="0">
                <a:latin typeface="Calibri" panose="020F0502020204030204" pitchFamily="34" charset="0"/>
              </a:rPr>
              <a:t>Frecuencia de contactos </a:t>
            </a:r>
          </a:p>
          <a:p>
            <a:pPr algn="just">
              <a:lnSpc>
                <a:spcPct val="80000"/>
              </a:lnSpc>
              <a:buFontTx/>
              <a:buNone/>
            </a:pPr>
            <a:endParaRPr lang="es-ES" altLang="es-ES" sz="8000" b="1" dirty="0">
              <a:latin typeface="Calibri" panose="020F0502020204030204" pitchFamily="34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r>
              <a:rPr lang="es-ES" altLang="es-ES" sz="8000" b="1" dirty="0">
                <a:latin typeface="Calibri" panose="020F0502020204030204" pitchFamily="34" charset="0"/>
              </a:rPr>
              <a:t>Tipo de atención sanitaria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es-ES" altLang="es-ES" sz="8000" b="1" dirty="0">
                <a:latin typeface="Calibri" panose="020F0502020204030204" pitchFamily="34" charset="0"/>
              </a:rPr>
              <a:t> 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es-ES" altLang="es-ES" sz="8000" b="1" dirty="0">
                <a:latin typeface="Calibri" panose="020F0502020204030204" pitchFamily="34" charset="0"/>
              </a:rPr>
              <a:t>Apoyo social 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es-ES" altLang="es-ES" sz="8000" b="1" dirty="0">
                <a:latin typeface="Calibri" panose="020F0502020204030204" pitchFamily="34" charset="0"/>
              </a:rPr>
              <a:t>“Agotamiento ante pacientes difíciles de ubicar”</a:t>
            </a:r>
          </a:p>
          <a:p>
            <a:pPr algn="just">
              <a:lnSpc>
                <a:spcPct val="80000"/>
              </a:lnSpc>
              <a:buFontTx/>
              <a:buNone/>
            </a:pPr>
            <a:endParaRPr lang="es-ES" altLang="es-ES" sz="8000" b="1" dirty="0">
              <a:latin typeface="Calibri" panose="020F0502020204030204" pitchFamily="34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r>
              <a:rPr lang="es-ES" altLang="es-ES" sz="8000" b="1" dirty="0">
                <a:latin typeface="Calibri" panose="020F0502020204030204" pitchFamily="34" charset="0"/>
              </a:rPr>
              <a:t>Variabilidad de la práctica clínica. “El techo terapéutico”</a:t>
            </a:r>
          </a:p>
          <a:p>
            <a:pPr algn="just">
              <a:lnSpc>
                <a:spcPct val="80000"/>
              </a:lnSpc>
              <a:buFontTx/>
              <a:buNone/>
            </a:pPr>
            <a:endParaRPr lang="es-ES" altLang="es-ES" sz="8000" b="1" dirty="0">
              <a:latin typeface="Calibri" panose="020F0502020204030204" pitchFamily="34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r>
              <a:rPr lang="es-ES" altLang="es-ES" sz="8000" b="1" dirty="0">
                <a:latin typeface="Calibri" panose="020F0502020204030204" pitchFamily="34" charset="0"/>
              </a:rPr>
              <a:t>Problemas organizativos</a:t>
            </a:r>
          </a:p>
          <a:p>
            <a:pPr algn="just">
              <a:lnSpc>
                <a:spcPct val="80000"/>
              </a:lnSpc>
              <a:buFontTx/>
              <a:buNone/>
            </a:pPr>
            <a:endParaRPr lang="es-ES" altLang="es-ES" sz="8000" b="1" dirty="0">
              <a:latin typeface="Calibri" panose="020F0502020204030204" pitchFamily="34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r>
              <a:rPr lang="es-ES" altLang="es-ES" sz="8000" b="1" dirty="0">
                <a:latin typeface="Calibri" panose="020F0502020204030204" pitchFamily="34" charset="0"/>
              </a:rPr>
              <a:t>Coordinación interna y externa</a:t>
            </a:r>
          </a:p>
          <a:p>
            <a:pPr lvl="2">
              <a:lnSpc>
                <a:spcPct val="80000"/>
              </a:lnSpc>
              <a:buFontTx/>
              <a:buNone/>
            </a:pPr>
            <a:endParaRPr lang="es-ES" altLang="es-ES" dirty="0"/>
          </a:p>
          <a:p>
            <a:pPr lvl="1">
              <a:lnSpc>
                <a:spcPct val="80000"/>
              </a:lnSpc>
              <a:buFontTx/>
              <a:buNone/>
            </a:pPr>
            <a:r>
              <a:rPr lang="es-ES" altLang="es-ES" sz="4000" b="1" dirty="0"/>
              <a:t>* López Álvarez M. Formación Programa residencial FAISEM </a:t>
            </a:r>
            <a:r>
              <a:rPr lang="es-ES" altLang="es-ES" sz="4000" b="1" dirty="0">
                <a:solidFill>
                  <a:schemeClr val="bg1"/>
                </a:solidFill>
              </a:rPr>
              <a:t>y </a:t>
            </a:r>
            <a:r>
              <a:rPr lang="es-ES" altLang="es-ES" sz="1600" b="1" dirty="0">
                <a:solidFill>
                  <a:schemeClr val="bg1"/>
                </a:solidFill>
              </a:rPr>
              <a:t>en el propio sistema sanitario</a:t>
            </a:r>
            <a:endParaRPr lang="es-ES" altLang="es-ES" sz="1600" dirty="0">
              <a:solidFill>
                <a:schemeClr val="bg1"/>
              </a:solidFill>
            </a:endParaRPr>
          </a:p>
        </p:txBody>
      </p:sp>
      <p:sp>
        <p:nvSpPr>
          <p:cNvPr id="2" name="Flecha: a la derecha 1">
            <a:extLst>
              <a:ext uri="{FF2B5EF4-FFF2-40B4-BE49-F238E27FC236}">
                <a16:creationId xmlns:a16="http://schemas.microsoft.com/office/drawing/2014/main" xmlns="" id="{E97644EC-933C-4D8C-9CD1-21594765F017}"/>
              </a:ext>
            </a:extLst>
          </p:cNvPr>
          <p:cNvSpPr/>
          <p:nvPr/>
        </p:nvSpPr>
        <p:spPr>
          <a:xfrm>
            <a:off x="796835" y="2573383"/>
            <a:ext cx="3409406" cy="1946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/>
              <a:t>Problemas en la atención</a:t>
            </a:r>
          </a:p>
        </p:txBody>
      </p:sp>
    </p:spTree>
    <p:extLst>
      <p:ext uri="{BB962C8B-B14F-4D97-AF65-F5344CB8AC3E}">
        <p14:creationId xmlns:p14="http://schemas.microsoft.com/office/powerpoint/2010/main" val="3965487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796199"/>
            <a:ext cx="10515600" cy="1144361"/>
          </a:xfr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es-ES" b="1" dirty="0">
                <a:solidFill>
                  <a:schemeClr val="accent6">
                    <a:lumMod val="75000"/>
                  </a:schemeClr>
                </a:solidFill>
              </a:rPr>
              <a:t>Tratamiento Integrado</a:t>
            </a:r>
            <a:endParaRPr lang="es-E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172790"/>
            <a:ext cx="10515600" cy="3889012"/>
          </a:xfrm>
        </p:spPr>
        <p:txBody>
          <a:bodyPr>
            <a:noAutofit/>
          </a:bodyPr>
          <a:lstStyle/>
          <a:p>
            <a:pPr algn="just"/>
            <a:endParaRPr lang="es-ES" sz="4000" dirty="0"/>
          </a:p>
          <a:p>
            <a:pPr marL="0" indent="0" algn="just">
              <a:buNone/>
            </a:pPr>
            <a:r>
              <a:rPr lang="es-ES" sz="4000" b="1" dirty="0">
                <a:solidFill>
                  <a:srgbClr val="FF0000"/>
                </a:solidFill>
              </a:rPr>
              <a:t>Es el tratamiento de primera elección para un caso de patología dual es el integrado </a:t>
            </a:r>
            <a:r>
              <a:rPr lang="es-ES" sz="4000" dirty="0"/>
              <a:t>y por parte de un solo equipo terapéutico.</a:t>
            </a:r>
            <a:endParaRPr lang="es-E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7852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966013"/>
            <a:ext cx="10515600" cy="1144361"/>
          </a:xfr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es-ES" b="1" dirty="0">
                <a:solidFill>
                  <a:schemeClr val="accent6">
                    <a:lumMod val="75000"/>
                  </a:schemeClr>
                </a:solidFill>
              </a:rPr>
              <a:t>Tratamiento Integrado</a:t>
            </a:r>
            <a:endParaRPr lang="es-E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264230"/>
            <a:ext cx="10515600" cy="4254136"/>
          </a:xfrm>
        </p:spPr>
        <p:txBody>
          <a:bodyPr>
            <a:noAutofit/>
          </a:bodyPr>
          <a:lstStyle/>
          <a:p>
            <a:pPr algn="just"/>
            <a:r>
              <a:rPr lang="es-ES" sz="3600" b="1" dirty="0">
                <a:solidFill>
                  <a:srgbClr val="FF0000"/>
                </a:solidFill>
              </a:rPr>
              <a:t> </a:t>
            </a:r>
            <a:r>
              <a:rPr lang="es-ES" sz="3600" b="1" dirty="0" smtClean="0">
                <a:solidFill>
                  <a:srgbClr val="FF0000"/>
                </a:solidFill>
              </a:rPr>
              <a:t>Un  </a:t>
            </a:r>
            <a:r>
              <a:rPr lang="es-ES" sz="3600" b="1" dirty="0">
                <a:solidFill>
                  <a:srgbClr val="FF0000"/>
                </a:solidFill>
              </a:rPr>
              <a:t>único tratamiento para la doble patología</a:t>
            </a:r>
            <a:r>
              <a:rPr lang="es-ES" sz="3600" dirty="0">
                <a:solidFill>
                  <a:srgbClr val="FF0000"/>
                </a:solidFill>
              </a:rPr>
              <a:t>.</a:t>
            </a:r>
          </a:p>
          <a:p>
            <a:pPr algn="just"/>
            <a:endParaRPr lang="es-ES" sz="3600" dirty="0">
              <a:solidFill>
                <a:srgbClr val="FF0000"/>
              </a:solidFill>
            </a:endParaRPr>
          </a:p>
          <a:p>
            <a:pPr algn="just"/>
            <a:r>
              <a:rPr lang="es-ES" sz="3600" dirty="0"/>
              <a:t>Este modelo combina estrategias terapéuticas dirigidas tanto al trastorno mental como al adictivo, y </a:t>
            </a:r>
            <a:r>
              <a:rPr lang="es-ES" sz="3600" dirty="0" smtClean="0"/>
              <a:t>se </a:t>
            </a:r>
            <a:r>
              <a:rPr lang="es-ES" sz="3600" dirty="0"/>
              <a:t>aplica </a:t>
            </a:r>
            <a:r>
              <a:rPr lang="es-ES" sz="3600" b="1" dirty="0">
                <a:solidFill>
                  <a:srgbClr val="FF0000"/>
                </a:solidFill>
              </a:rPr>
              <a:t>desde un único equipo </a:t>
            </a:r>
            <a:r>
              <a:rPr lang="es-ES" sz="3600" b="1" dirty="0" smtClean="0">
                <a:solidFill>
                  <a:srgbClr val="FF0000"/>
                </a:solidFill>
              </a:rPr>
              <a:t>terapéutico.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5307264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286393"/>
            <a:ext cx="10515600" cy="1144361"/>
          </a:xfr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es-ES" b="1" dirty="0">
                <a:solidFill>
                  <a:schemeClr val="accent6">
                    <a:lumMod val="75000"/>
                  </a:schemeClr>
                </a:solidFill>
              </a:rPr>
              <a:t>Tratamiento Integrado</a:t>
            </a:r>
            <a:endParaRPr lang="es-E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172789"/>
            <a:ext cx="10515600" cy="361405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s-ES" sz="4000" dirty="0"/>
          </a:p>
          <a:p>
            <a:pPr marL="0" indent="0" algn="just">
              <a:buNone/>
            </a:pPr>
            <a:r>
              <a:rPr lang="es-ES" sz="4000" b="1" dirty="0">
                <a:solidFill>
                  <a:srgbClr val="FF0000"/>
                </a:solidFill>
              </a:rPr>
              <a:t>L</a:t>
            </a:r>
            <a:r>
              <a:rPr lang="es-ES" sz="4000" b="1" dirty="0" smtClean="0">
                <a:solidFill>
                  <a:srgbClr val="FF0000"/>
                </a:solidFill>
              </a:rPr>
              <a:t>a </a:t>
            </a:r>
            <a:r>
              <a:rPr lang="es-ES" sz="4000" b="1" dirty="0">
                <a:solidFill>
                  <a:srgbClr val="FF0000"/>
                </a:solidFill>
              </a:rPr>
              <a:t>mayor parte de los autores y profesionales se muestran partidarios del mismo</a:t>
            </a:r>
            <a:r>
              <a:rPr lang="es-ES" sz="4000" dirty="0"/>
              <a:t>. </a:t>
            </a:r>
          </a:p>
          <a:p>
            <a:pPr algn="just"/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905496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>
            <a:extLst>
              <a:ext uri="{FF2B5EF4-FFF2-40B4-BE49-F238E27FC236}">
                <a16:creationId xmlns:a16="http://schemas.microsoft.com/office/drawing/2014/main" xmlns="" id="{02134E02-1B31-4EEA-A55E-A34FD139E8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251" y="644970"/>
            <a:ext cx="11145838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fr-FR" altLang="es-ES" sz="2000" b="1" dirty="0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fr-FR" altLang="es-ES" sz="2000" b="1" dirty="0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fr-FR" altLang="es-ES" sz="2400" b="1" dirty="0">
                <a:latin typeface="+mn-lt"/>
                <a:cs typeface="Times New Roman" panose="02020603050405020304" pitchFamily="18" charset="0"/>
              </a:rPr>
              <a:t>    ANDALUCIA TERRITORIO « LIBERADO » DE  HOSPITALES PSQUIATRICOS PUBLICOS</a:t>
            </a:r>
            <a:endParaRPr lang="es-ES" altLang="es-ES" sz="2400" dirty="0">
              <a:latin typeface="+mn-lt"/>
            </a:endParaRPr>
          </a:p>
          <a:p>
            <a:endParaRPr lang="es-ES" altLang="es-ES" sz="3600" dirty="0">
              <a:latin typeface="Arial" panose="020B0604020202020204" pitchFamily="34" charset="0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xmlns="" id="{374DF2F7-0119-433E-A621-EB79DFE79327}"/>
              </a:ext>
            </a:extLst>
          </p:cNvPr>
          <p:cNvGraphicFramePr>
            <a:graphicFrameLocks noGrp="1"/>
          </p:cNvGraphicFramePr>
          <p:nvPr/>
        </p:nvGraphicFramePr>
        <p:xfrm>
          <a:off x="603250" y="2603023"/>
          <a:ext cx="11145838" cy="3215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458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4828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900" dirty="0">
                          <a:effectLst/>
                        </a:rPr>
                        <a:t> </a:t>
                      </a:r>
                      <a:endParaRPr lang="es-ES" sz="4800" b="1" dirty="0">
                        <a:effectLst/>
                      </a:endParaRPr>
                    </a:p>
                    <a:p>
                      <a:pPr marL="449580">
                        <a:spcAft>
                          <a:spcPts val="0"/>
                        </a:spcAft>
                      </a:pPr>
                      <a:r>
                        <a:rPr lang="es-ES" sz="4800" b="1" dirty="0">
                          <a:effectLst/>
                        </a:rPr>
                        <a:t>8 hospitales psiquiátricos públicos  en Andalucía</a:t>
                      </a:r>
                    </a:p>
                    <a:p>
                      <a:pPr marL="449580">
                        <a:spcAft>
                          <a:spcPts val="0"/>
                        </a:spcAft>
                      </a:pPr>
                      <a:endParaRPr lang="es-ES" sz="4800" b="1" dirty="0">
                        <a:effectLst/>
                      </a:endParaRPr>
                    </a:p>
                    <a:p>
                      <a:pPr marL="449580">
                        <a:spcAft>
                          <a:spcPts val="0"/>
                        </a:spcAft>
                      </a:pPr>
                      <a:r>
                        <a:rPr lang="es-ES" sz="4800" b="1" dirty="0">
                          <a:effectLst/>
                        </a:rPr>
                        <a:t>En enero</a:t>
                      </a:r>
                      <a:r>
                        <a:rPr lang="fr-FR" sz="4800" b="1" dirty="0">
                          <a:effectLst/>
                        </a:rPr>
                        <a:t> 1985:</a:t>
                      </a:r>
                      <a:r>
                        <a:rPr lang="fr-FR" sz="4800" b="1" baseline="0" dirty="0">
                          <a:effectLst/>
                        </a:rPr>
                        <a:t> </a:t>
                      </a:r>
                      <a:r>
                        <a:rPr lang="fr-FR" sz="4800" b="1" dirty="0">
                          <a:effectLst/>
                        </a:rPr>
                        <a:t>2.672  personas </a:t>
                      </a:r>
                      <a:endParaRPr lang="es-ES" sz="4800" b="1" dirty="0">
                        <a:effectLst/>
                      </a:endParaRPr>
                    </a:p>
                  </a:txBody>
                  <a:tcPr marL="83315" marR="83315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54139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0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073" y="1394587"/>
            <a:ext cx="2944385" cy="4129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5366993" y="2348064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>
                <a:solidFill>
                  <a:srgbClr val="51515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Agencia de Servicios Sociales y Dependencia de Andalucía, en todo lo relacionado con la dirección, coordinación y gestión de su actividad en materia de drogodependencia y adicciones</a:t>
            </a:r>
            <a:r>
              <a:rPr lang="es-ES" dirty="0" smtClean="0">
                <a:solidFill>
                  <a:srgbClr val="51515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dirty="0" smtClean="0">
                <a:solidFill>
                  <a:srgbClr val="FF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ADSCRIBE A SALUD</a:t>
            </a:r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23753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286393"/>
            <a:ext cx="10515600" cy="1144361"/>
          </a:xfr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es-ES" dirty="0" smtClean="0">
                <a:solidFill>
                  <a:schemeClr val="accent6">
                    <a:lumMod val="75000"/>
                  </a:schemeClr>
                </a:solidFill>
              </a:rPr>
              <a:t>Nuevos Proyectos</a:t>
            </a:r>
            <a:endParaRPr lang="es-E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172789"/>
            <a:ext cx="10515600" cy="361405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s-ES" sz="4000" dirty="0"/>
          </a:p>
          <a:p>
            <a:pPr algn="just"/>
            <a:r>
              <a:rPr lang="es-ES" sz="3600" dirty="0" smtClean="0"/>
              <a:t>Comisión Técnica conjunta</a:t>
            </a:r>
          </a:p>
          <a:p>
            <a:pPr algn="just"/>
            <a:r>
              <a:rPr lang="es-ES" sz="3600" dirty="0" smtClean="0"/>
              <a:t>Grupo de Trabajo </a:t>
            </a:r>
          </a:p>
          <a:p>
            <a:pPr algn="just"/>
            <a:r>
              <a:rPr lang="es-ES" sz="3600" dirty="0" smtClean="0"/>
              <a:t>Proyecto de Comunidad Terapéutica de Patología dual 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19854101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Text Box 2"/>
          <p:cNvSpPr txBox="1">
            <a:spLocks noChangeArrowheads="1"/>
          </p:cNvSpPr>
          <p:nvPr/>
        </p:nvSpPr>
        <p:spPr bwMode="auto">
          <a:xfrm>
            <a:off x="190500" y="769410"/>
            <a:ext cx="11715750" cy="529375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altLang="es-ES" sz="2000" b="1" dirty="0">
                <a:latin typeface="Verdana" pitchFamily="34" charset="0"/>
                <a:cs typeface="Arial" charset="0"/>
              </a:rPr>
              <a:t>FUNDACION PUBLICA ANDALUZA PARA LA INTEGRACION SOCIAL DE PERSONAS CON ENFERMEDAD MENTAL. F</a:t>
            </a:r>
            <a:r>
              <a:rPr lang="es-ES" altLang="es-ES" sz="2000" b="1" dirty="0">
                <a:latin typeface="Verdana" pitchFamily="34" charset="0"/>
                <a:cs typeface="Arial" charset="0"/>
              </a:rPr>
              <a:t>AISEM</a:t>
            </a:r>
            <a:endParaRPr lang="es-ES_tradnl" altLang="es-ES" sz="2000" b="1" dirty="0">
              <a:latin typeface="Verdana" pitchFamily="34" charset="0"/>
              <a:cs typeface="Arial" charset="0"/>
            </a:endParaRPr>
          </a:p>
          <a:p>
            <a:pPr algn="ctr"/>
            <a:endParaRPr lang="es-ES_tradnl" altLang="es-ES" sz="2000" b="1" dirty="0">
              <a:latin typeface="Verdana" pitchFamily="34" charset="0"/>
              <a:cs typeface="Arial" charset="0"/>
            </a:endParaRPr>
          </a:p>
          <a:p>
            <a:pPr algn="ctr"/>
            <a:r>
              <a:rPr lang="es-ES_tradnl" altLang="es-ES" sz="2000" b="1" dirty="0">
                <a:latin typeface="Verdana" pitchFamily="34" charset="0"/>
                <a:cs typeface="Arial" charset="0"/>
              </a:rPr>
              <a:t>Avda. de las Ciencias 27, </a:t>
            </a:r>
            <a:r>
              <a:rPr lang="es-ES_tradnl" altLang="es-ES" sz="2000" b="1" dirty="0" err="1">
                <a:latin typeface="Verdana" pitchFamily="34" charset="0"/>
                <a:cs typeface="Arial" charset="0"/>
              </a:rPr>
              <a:t>Acc</a:t>
            </a:r>
            <a:r>
              <a:rPr lang="es-ES_tradnl" altLang="es-ES" sz="2000" b="1" dirty="0">
                <a:latin typeface="Verdana" pitchFamily="34" charset="0"/>
                <a:cs typeface="Arial" charset="0"/>
              </a:rPr>
              <a:t>. A</a:t>
            </a:r>
          </a:p>
          <a:p>
            <a:pPr algn="ctr"/>
            <a:r>
              <a:rPr lang="es-ES_tradnl" altLang="es-ES" sz="2000" b="1" dirty="0">
                <a:latin typeface="Verdana" pitchFamily="34" charset="0"/>
                <a:cs typeface="Arial" charset="0"/>
              </a:rPr>
              <a:t>41020 SEVILLA</a:t>
            </a:r>
          </a:p>
          <a:p>
            <a:pPr algn="ctr"/>
            <a:r>
              <a:rPr lang="es-ES_tradnl" altLang="es-ES" sz="2000" b="1" dirty="0">
                <a:latin typeface="Verdana" pitchFamily="34" charset="0"/>
                <a:cs typeface="Arial" charset="0"/>
              </a:rPr>
              <a:t>Tel.  95 5007500</a:t>
            </a:r>
          </a:p>
          <a:p>
            <a:pPr algn="ctr"/>
            <a:r>
              <a:rPr lang="es-ES_tradnl" altLang="es-ES" sz="2000" b="1" dirty="0">
                <a:latin typeface="Verdana" pitchFamily="34" charset="0"/>
                <a:cs typeface="Arial" charset="0"/>
              </a:rPr>
              <a:t>Fax. 95 5007525</a:t>
            </a:r>
          </a:p>
          <a:p>
            <a:pPr algn="ctr"/>
            <a:endParaRPr lang="es-ES_tradnl" altLang="es-ES" sz="2000" b="1" dirty="0">
              <a:latin typeface="Verdana" pitchFamily="34" charset="0"/>
              <a:cs typeface="Arial" charset="0"/>
            </a:endParaRPr>
          </a:p>
          <a:p>
            <a:pPr algn="ctr"/>
            <a:r>
              <a:rPr lang="es-ES_tradnl" altLang="es-ES" sz="2000" b="1" dirty="0">
                <a:latin typeface="Verdana" pitchFamily="34" charset="0"/>
                <a:cs typeface="Arial" charset="0"/>
                <a:hlinkClick r:id="rId2"/>
              </a:rPr>
              <a:t>www.faisem.es</a:t>
            </a:r>
            <a:endParaRPr lang="es-ES_tradnl" altLang="es-ES" sz="2000" b="1" dirty="0">
              <a:latin typeface="Verdana" pitchFamily="34" charset="0"/>
              <a:cs typeface="Arial" charset="0"/>
            </a:endParaRPr>
          </a:p>
          <a:p>
            <a:pPr algn="ctr"/>
            <a:endParaRPr lang="es-ES_tradnl" altLang="es-ES" sz="2000" b="1" dirty="0">
              <a:latin typeface="Verdana" pitchFamily="34" charset="0"/>
              <a:cs typeface="Arial" charset="0"/>
            </a:endParaRPr>
          </a:p>
          <a:p>
            <a:pPr algn="ctr"/>
            <a:r>
              <a:rPr lang="es-ES" altLang="es-ES" sz="2000" b="1" dirty="0">
                <a:latin typeface="Verdana" pitchFamily="34" charset="0"/>
                <a:cs typeface="Arial" charset="0"/>
              </a:rPr>
              <a:t>a</a:t>
            </a:r>
            <a:r>
              <a:rPr lang="es-ES_tradnl" altLang="es-ES" sz="2000" b="1" dirty="0">
                <a:latin typeface="Verdana" pitchFamily="34" charset="0"/>
                <a:cs typeface="Arial" charset="0"/>
              </a:rPr>
              <a:t>ndres.l.pardo@juntadeandalucia.es</a:t>
            </a:r>
          </a:p>
          <a:p>
            <a:pPr algn="ctr"/>
            <a:endParaRPr lang="es-ES_tradnl" altLang="es-ES" sz="2000" b="1" dirty="0">
              <a:latin typeface="Verdana" pitchFamily="34" charset="0"/>
              <a:cs typeface="Arial" charset="0"/>
            </a:endParaRPr>
          </a:p>
          <a:p>
            <a:pPr algn="ctr"/>
            <a:r>
              <a:rPr lang="es-ES_tradnl" altLang="es-ES" sz="2000" b="1" dirty="0">
                <a:latin typeface="Verdana" pitchFamily="34" charset="0"/>
                <a:cs typeface="Arial" charset="0"/>
                <a:hlinkClick r:id="rId3"/>
              </a:rPr>
              <a:t>faisem@juntadeandalucia.es</a:t>
            </a:r>
            <a:endParaRPr lang="es-ES_tradnl" altLang="es-ES" sz="2000" b="1" dirty="0">
              <a:latin typeface="Verdana" pitchFamily="34" charset="0"/>
              <a:cs typeface="Arial" charset="0"/>
            </a:endParaRPr>
          </a:p>
          <a:p>
            <a:pPr algn="ctr"/>
            <a:endParaRPr lang="es-ES_tradnl" altLang="es-ES" sz="2000" b="1" dirty="0">
              <a:latin typeface="Verdana" pitchFamily="34" charset="0"/>
              <a:cs typeface="Arial" charset="0"/>
            </a:endParaRPr>
          </a:p>
          <a:p>
            <a:pPr algn="ctr"/>
            <a:r>
              <a:rPr lang="es-ES_tradnl" altLang="es-ES" sz="2000" b="1" dirty="0">
                <a:latin typeface="Verdana" pitchFamily="34" charset="0"/>
                <a:cs typeface="Arial" charset="0"/>
              </a:rPr>
              <a:t>MUCHAS GRACIAS POR LA ATENCION</a:t>
            </a:r>
            <a:endParaRPr lang="es-ES_tradnl" altLang="es-ES" sz="2000" b="1" dirty="0">
              <a:solidFill>
                <a:schemeClr val="bg1"/>
              </a:solidFill>
              <a:latin typeface="Verdana" pitchFamily="34" charset="0"/>
              <a:cs typeface="Arial" charset="0"/>
            </a:endParaRPr>
          </a:p>
          <a:p>
            <a:pPr algn="ctr"/>
            <a:endParaRPr lang="es-ES_tradnl" altLang="es-ES" sz="2000" b="1" dirty="0">
              <a:solidFill>
                <a:schemeClr val="bg1"/>
              </a:solidFill>
              <a:latin typeface="Verdana" pitchFamily="34" charset="0"/>
              <a:cs typeface="Arial" charset="0"/>
            </a:endParaRPr>
          </a:p>
          <a:p>
            <a:pPr algn="ctr"/>
            <a:endParaRPr lang="es-ES_tradnl" altLang="es-ES" b="1" dirty="0">
              <a:solidFill>
                <a:srgbClr val="CCFFCC"/>
              </a:solidFill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731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E0B23941-1507-4AA6-BC4F-2C7D74F909E9}"/>
              </a:ext>
            </a:extLst>
          </p:cNvPr>
          <p:cNvSpPr txBox="1"/>
          <p:nvPr/>
        </p:nvSpPr>
        <p:spPr>
          <a:xfrm>
            <a:off x="398463" y="719407"/>
            <a:ext cx="11201400" cy="6001643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es-ES" sz="4800" dirty="0"/>
              <a:t>Redes:</a:t>
            </a:r>
          </a:p>
          <a:p>
            <a:pPr algn="just">
              <a:defRPr/>
            </a:pPr>
            <a:endParaRPr lang="es-ES" sz="4800" dirty="0"/>
          </a:p>
          <a:p>
            <a:pPr marL="685800" indent="-685800" algn="just">
              <a:buFont typeface="Arial" panose="020B0604020202020204" pitchFamily="34" charset="0"/>
              <a:buChar char="•"/>
              <a:defRPr/>
            </a:pPr>
            <a:r>
              <a:rPr lang="es-ES" sz="4800" dirty="0"/>
              <a:t>Red pública de salud mental comunitaria</a:t>
            </a:r>
          </a:p>
          <a:p>
            <a:pPr marL="685800" indent="-685800" algn="just">
              <a:buFont typeface="Arial" panose="020B0604020202020204" pitchFamily="34" charset="0"/>
              <a:buChar char="•"/>
              <a:defRPr/>
            </a:pPr>
            <a:r>
              <a:rPr lang="es-ES" sz="4800" dirty="0"/>
              <a:t>FAISEM</a:t>
            </a:r>
          </a:p>
          <a:p>
            <a:pPr marL="685800" indent="-685800" algn="just">
              <a:buFont typeface="Arial" panose="020B0604020202020204" pitchFamily="34" charset="0"/>
              <a:buChar char="•"/>
              <a:defRPr/>
            </a:pPr>
            <a:r>
              <a:rPr lang="es-ES" sz="4800" dirty="0"/>
              <a:t>Red de atención a drogodependencias</a:t>
            </a:r>
          </a:p>
          <a:p>
            <a:pPr marL="685800" indent="-685800" algn="just">
              <a:buFont typeface="Arial" panose="020B0604020202020204" pitchFamily="34" charset="0"/>
              <a:buChar char="•"/>
              <a:defRPr/>
            </a:pPr>
            <a:r>
              <a:rPr lang="es-ES" sz="4800" dirty="0"/>
              <a:t>Red de servicios sociales y dependencia</a:t>
            </a:r>
          </a:p>
          <a:p>
            <a:pPr marL="685800" indent="-685800" algn="just">
              <a:buFont typeface="Arial" panose="020B0604020202020204" pitchFamily="34" charset="0"/>
              <a:buChar char="•"/>
              <a:defRPr/>
            </a:pPr>
            <a:r>
              <a:rPr lang="es-ES" sz="4800" dirty="0"/>
              <a:t>Movimiento asociativo</a:t>
            </a:r>
          </a:p>
          <a:p>
            <a:pPr algn="just">
              <a:defRPr/>
            </a:pPr>
            <a:r>
              <a:rPr lang="es-ES" sz="4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1285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2178" name="Picture 2" descr="securedownload borrad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90" y="1129482"/>
            <a:ext cx="4648027" cy="52369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5649362" y="1373924"/>
            <a:ext cx="6183517" cy="4216539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s-ES" sz="3600" b="1" dirty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sz="4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Fundación Pública Andaluza para la Integración Social de Personas con enfermedad mental. FAISEM</a:t>
            </a:r>
          </a:p>
          <a:p>
            <a:endParaRPr lang="es-ES" sz="2400" dirty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sz="48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www.faisem.es</a:t>
            </a:r>
          </a:p>
        </p:txBody>
      </p:sp>
    </p:spTree>
    <p:extLst>
      <p:ext uri="{BB962C8B-B14F-4D97-AF65-F5344CB8AC3E}">
        <p14:creationId xmlns:p14="http://schemas.microsoft.com/office/powerpoint/2010/main" val="288965438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40659" y="1416438"/>
            <a:ext cx="11376212" cy="416146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  <a:tabLst>
                <a:tab pos="3314700" algn="l"/>
              </a:tabLst>
            </a:pPr>
            <a:r>
              <a:rPr lang="es-E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Responsabilidad pública</a:t>
            </a:r>
            <a:r>
              <a:rPr lang="es-ES" sz="3600" dirty="0">
                <a:ea typeface="Times New Roman" panose="02020603050405020304" pitchFamily="18" charset="0"/>
              </a:rPr>
              <a:t>, a través de la Junta de Andalucía: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  <a:tabLst>
                <a:tab pos="3314700" algn="l"/>
              </a:tabLst>
            </a:pPr>
            <a:endParaRPr lang="es-ES" sz="3600" dirty="0">
              <a:ea typeface="Times New Roman" panose="02020603050405020304" pitchFamily="18" charset="0"/>
            </a:endParaRPr>
          </a:p>
          <a:p>
            <a:pPr marL="457200" lvl="0" indent="-4572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314700" algn="l"/>
              </a:tabLst>
            </a:pPr>
            <a:r>
              <a:rPr lang="es-ES" sz="3600" dirty="0">
                <a:ea typeface="Times New Roman" panose="02020603050405020304" pitchFamily="18" charset="0"/>
              </a:rPr>
              <a:t>Consejería de Salud y Familias </a:t>
            </a:r>
          </a:p>
          <a:p>
            <a:pPr marL="457200" lvl="0" indent="-4572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314700" algn="l"/>
              </a:tabLst>
            </a:pPr>
            <a:r>
              <a:rPr lang="es-ES" sz="3600" dirty="0">
                <a:ea typeface="Times New Roman" panose="02020603050405020304" pitchFamily="18" charset="0"/>
              </a:rPr>
              <a:t>Consejería de Igualdad, Políticas sociales e Inclusión; </a:t>
            </a:r>
          </a:p>
          <a:p>
            <a:pPr marL="457200" lvl="0" indent="-4572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314700" algn="l"/>
              </a:tabLst>
            </a:pPr>
            <a:r>
              <a:rPr lang="es-ES" sz="3600" dirty="0">
                <a:ea typeface="Times New Roman" panose="02020603050405020304" pitchFamily="18" charset="0"/>
              </a:rPr>
              <a:t>Consejería de Empleo, Formación y Trabajo Autónomo </a:t>
            </a:r>
          </a:p>
        </p:txBody>
      </p:sp>
    </p:spTree>
    <p:extLst>
      <p:ext uri="{BB962C8B-B14F-4D97-AF65-F5344CB8AC3E}">
        <p14:creationId xmlns:p14="http://schemas.microsoft.com/office/powerpoint/2010/main" val="1742654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40659" y="1872922"/>
            <a:ext cx="11376212" cy="4050019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  <a:tabLst>
                <a:tab pos="3314700" algn="l"/>
              </a:tabLst>
            </a:pPr>
            <a:r>
              <a:rPr lang="es-ES" sz="4400" dirty="0">
                <a:ea typeface="Times New Roman" panose="02020603050405020304" pitchFamily="18" charset="0"/>
              </a:rPr>
              <a:t>Desarrollo y gestión de </a:t>
            </a:r>
            <a:r>
              <a:rPr lang="es-ES" sz="4400" dirty="0">
                <a:solidFill>
                  <a:srgbClr val="FF0000"/>
                </a:solidFill>
                <a:ea typeface="Times New Roman" panose="02020603050405020304" pitchFamily="18" charset="0"/>
              </a:rPr>
              <a:t>recursos de apoyo social </a:t>
            </a:r>
            <a:r>
              <a:rPr lang="es-ES" sz="4400" dirty="0">
                <a:ea typeface="Times New Roman" panose="02020603050405020304" pitchFamily="18" charset="0"/>
              </a:rPr>
              <a:t>para personas con discapacidades y dependencia derivadas de padecer </a:t>
            </a:r>
            <a:r>
              <a:rPr lang="es-ES" sz="4400" dirty="0">
                <a:solidFill>
                  <a:srgbClr val="FF0000"/>
                </a:solidFill>
                <a:ea typeface="Times New Roman" panose="02020603050405020304" pitchFamily="18" charset="0"/>
              </a:rPr>
              <a:t>trastornos mentales graves. </a:t>
            </a:r>
          </a:p>
        </p:txBody>
      </p:sp>
    </p:spTree>
    <p:extLst>
      <p:ext uri="{BB962C8B-B14F-4D97-AF65-F5344CB8AC3E}">
        <p14:creationId xmlns:p14="http://schemas.microsoft.com/office/powerpoint/2010/main" val="42891214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1699</TotalTime>
  <Words>1649</Words>
  <Application>Microsoft Office PowerPoint</Application>
  <PresentationFormat>Panorámica</PresentationFormat>
  <Paragraphs>335</Paragraphs>
  <Slides>52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52</vt:i4>
      </vt:variant>
    </vt:vector>
  </HeadingPairs>
  <TitlesOfParts>
    <vt:vector size="63" baseType="lpstr">
      <vt:lpstr>SimSun</vt:lpstr>
      <vt:lpstr>Arial</vt:lpstr>
      <vt:lpstr>Arial Narrow</vt:lpstr>
      <vt:lpstr>Calibri</vt:lpstr>
      <vt:lpstr>Calibri Light</vt:lpstr>
      <vt:lpstr>NewsGotT</vt:lpstr>
      <vt:lpstr>Tahoma</vt:lpstr>
      <vt:lpstr>Times New Roman</vt:lpstr>
      <vt:lpstr>Verdana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El Plan Individual de Tratamiento  </vt:lpstr>
      <vt:lpstr>Presentación de PowerPoint</vt:lpstr>
      <vt:lpstr>Presentación de PowerPoint</vt:lpstr>
      <vt:lpstr>Derivación y acogida </vt:lpstr>
      <vt:lpstr>Derivación y acogida</vt:lpstr>
      <vt:lpstr>Derivación y acogida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Abuso de sustancias en la esquizofrenia </vt:lpstr>
      <vt:lpstr>Presentación de PowerPoint</vt:lpstr>
      <vt:lpstr>Presentación de PowerPoint</vt:lpstr>
      <vt:lpstr>TIPOLOGÍA DE TRASTORNOS Y CRITERIOS DE ATENCIÓN:</vt:lpstr>
      <vt:lpstr>Presentación de PowerPoint</vt:lpstr>
      <vt:lpstr>TIPOLOGÍA DE TRASTORNOS Y CRITERIOS DE ATENCIÓN:</vt:lpstr>
      <vt:lpstr> C. Trastorno mental de alto nivel de complejidad o trastorno mental grave (TMG)  junto a trastorno adictivo de difícil manejo clínico:  </vt:lpstr>
      <vt:lpstr>Presentación de PowerPoint</vt:lpstr>
      <vt:lpstr>Tratamiento Secuencial</vt:lpstr>
      <vt:lpstr>Tratamiento Paralelo</vt:lpstr>
      <vt:lpstr>Presentación de PowerPoint</vt:lpstr>
      <vt:lpstr>Presentación de PowerPoint</vt:lpstr>
      <vt:lpstr>Tratamiento Integrado</vt:lpstr>
      <vt:lpstr>Tratamiento Integrado</vt:lpstr>
      <vt:lpstr>Tratamiento Integrado</vt:lpstr>
      <vt:lpstr>Presentación de PowerPoint</vt:lpstr>
      <vt:lpstr>Nuevos Proyectos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faisem</dc:creator>
  <cp:lastModifiedBy>Andrés López Pardo</cp:lastModifiedBy>
  <cp:revision>179</cp:revision>
  <cp:lastPrinted>2021-03-25T09:25:02Z</cp:lastPrinted>
  <dcterms:created xsi:type="dcterms:W3CDTF">2018-05-29T06:50:53Z</dcterms:created>
  <dcterms:modified xsi:type="dcterms:W3CDTF">2021-03-25T09:25:21Z</dcterms:modified>
</cp:coreProperties>
</file>