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627ECF-76A6-4078-B3B4-02E7D7E1AAE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5C6B22-9DB8-44AA-96F7-7D00830C27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4EE20F-C82E-4737-84B5-82964FC8C563}"/>
              </a:ext>
            </a:extLst>
          </p:cNvPr>
          <p:cNvSpPr>
            <a:spLocks noGrp="1"/>
          </p:cNvSpPr>
          <p:nvPr>
            <p:ph type="dt" sz="half" idx="10"/>
          </p:nvPr>
        </p:nvSpPr>
        <p:spPr/>
        <p:txBody>
          <a:bodyPr/>
          <a:lstStyle/>
          <a:p>
            <a:fld id="{D67FC590-7D0A-40CA-B302-181403820F72}" type="datetimeFigureOut">
              <a:rPr lang="es-ES" smtClean="0"/>
              <a:t>15/03/2021</a:t>
            </a:fld>
            <a:endParaRPr lang="es-ES"/>
          </a:p>
        </p:txBody>
      </p:sp>
      <p:sp>
        <p:nvSpPr>
          <p:cNvPr id="5" name="Marcador de pie de página 4">
            <a:extLst>
              <a:ext uri="{FF2B5EF4-FFF2-40B4-BE49-F238E27FC236}">
                <a16:creationId xmlns:a16="http://schemas.microsoft.com/office/drawing/2014/main" id="{61798431-3D08-4EDD-8048-D94ECBEE13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97D173-EA77-43FD-8780-7D4E5F528D4D}"/>
              </a:ext>
            </a:extLst>
          </p:cNvPr>
          <p:cNvSpPr>
            <a:spLocks noGrp="1"/>
          </p:cNvSpPr>
          <p:nvPr>
            <p:ph type="sldNum" sz="quarter" idx="12"/>
          </p:nvPr>
        </p:nvSpPr>
        <p:spPr/>
        <p:txBody>
          <a:bodyPr/>
          <a:lstStyle/>
          <a:p>
            <a:fld id="{3B5FABD3-CF95-4D2E-9807-605A4A2D15B4}" type="slidenum">
              <a:rPr lang="es-ES" smtClean="0"/>
              <a:t>‹Nº›</a:t>
            </a:fld>
            <a:endParaRPr lang="es-ES"/>
          </a:p>
        </p:txBody>
      </p:sp>
    </p:spTree>
    <p:extLst>
      <p:ext uri="{BB962C8B-B14F-4D97-AF65-F5344CB8AC3E}">
        <p14:creationId xmlns:p14="http://schemas.microsoft.com/office/powerpoint/2010/main" val="293711239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181F9-5237-4573-A108-564FE01E18F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900460-34B2-4E38-B415-FB389B6B714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778AC4-3911-4E76-B1DA-F14EBAA7AA54}"/>
              </a:ext>
            </a:extLst>
          </p:cNvPr>
          <p:cNvSpPr>
            <a:spLocks noGrp="1"/>
          </p:cNvSpPr>
          <p:nvPr>
            <p:ph type="dt" sz="half" idx="10"/>
          </p:nvPr>
        </p:nvSpPr>
        <p:spPr/>
        <p:txBody>
          <a:bodyPr/>
          <a:lstStyle/>
          <a:p>
            <a:fld id="{D67FC590-7D0A-40CA-B302-181403820F72}" type="datetimeFigureOut">
              <a:rPr lang="es-ES" smtClean="0"/>
              <a:t>15/03/2021</a:t>
            </a:fld>
            <a:endParaRPr lang="es-ES"/>
          </a:p>
        </p:txBody>
      </p:sp>
      <p:sp>
        <p:nvSpPr>
          <p:cNvPr id="5" name="Marcador de pie de página 4">
            <a:extLst>
              <a:ext uri="{FF2B5EF4-FFF2-40B4-BE49-F238E27FC236}">
                <a16:creationId xmlns:a16="http://schemas.microsoft.com/office/drawing/2014/main" id="{A1418715-B241-47A8-A6C9-8AB0063FEB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20E2EE-0E2D-462F-80C0-79FDE9E5A1B8}"/>
              </a:ext>
            </a:extLst>
          </p:cNvPr>
          <p:cNvSpPr>
            <a:spLocks noGrp="1"/>
          </p:cNvSpPr>
          <p:nvPr>
            <p:ph type="sldNum" sz="quarter" idx="12"/>
          </p:nvPr>
        </p:nvSpPr>
        <p:spPr/>
        <p:txBody>
          <a:bodyPr/>
          <a:lstStyle/>
          <a:p>
            <a:fld id="{3B5FABD3-CF95-4D2E-9807-605A4A2D15B4}" type="slidenum">
              <a:rPr lang="es-ES" smtClean="0"/>
              <a:t>‹Nº›</a:t>
            </a:fld>
            <a:endParaRPr lang="es-ES"/>
          </a:p>
        </p:txBody>
      </p:sp>
    </p:spTree>
    <p:extLst>
      <p:ext uri="{BB962C8B-B14F-4D97-AF65-F5344CB8AC3E}">
        <p14:creationId xmlns:p14="http://schemas.microsoft.com/office/powerpoint/2010/main" val="126527070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094566-3ED4-4768-808C-FDE8D18680F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E03E7A4-BD7C-41C0-AF0F-47318DA2E20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D27B9C-3094-49FF-AF07-AC2AED743883}"/>
              </a:ext>
            </a:extLst>
          </p:cNvPr>
          <p:cNvSpPr>
            <a:spLocks noGrp="1"/>
          </p:cNvSpPr>
          <p:nvPr>
            <p:ph type="dt" sz="half" idx="10"/>
          </p:nvPr>
        </p:nvSpPr>
        <p:spPr/>
        <p:txBody>
          <a:bodyPr/>
          <a:lstStyle/>
          <a:p>
            <a:fld id="{D67FC590-7D0A-40CA-B302-181403820F72}" type="datetimeFigureOut">
              <a:rPr lang="es-ES" smtClean="0"/>
              <a:t>15/03/2021</a:t>
            </a:fld>
            <a:endParaRPr lang="es-ES"/>
          </a:p>
        </p:txBody>
      </p:sp>
      <p:sp>
        <p:nvSpPr>
          <p:cNvPr id="5" name="Marcador de pie de página 4">
            <a:extLst>
              <a:ext uri="{FF2B5EF4-FFF2-40B4-BE49-F238E27FC236}">
                <a16:creationId xmlns:a16="http://schemas.microsoft.com/office/drawing/2014/main" id="{E53D81E6-63C3-41AA-A01D-E24A486614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3577581-B7A6-4CEF-88A7-8DACDF697917}"/>
              </a:ext>
            </a:extLst>
          </p:cNvPr>
          <p:cNvSpPr>
            <a:spLocks noGrp="1"/>
          </p:cNvSpPr>
          <p:nvPr>
            <p:ph type="sldNum" sz="quarter" idx="12"/>
          </p:nvPr>
        </p:nvSpPr>
        <p:spPr/>
        <p:txBody>
          <a:bodyPr/>
          <a:lstStyle/>
          <a:p>
            <a:fld id="{3B5FABD3-CF95-4D2E-9807-605A4A2D15B4}" type="slidenum">
              <a:rPr lang="es-ES" smtClean="0"/>
              <a:t>‹Nº›</a:t>
            </a:fld>
            <a:endParaRPr lang="es-ES"/>
          </a:p>
        </p:txBody>
      </p:sp>
    </p:spTree>
    <p:extLst>
      <p:ext uri="{BB962C8B-B14F-4D97-AF65-F5344CB8AC3E}">
        <p14:creationId xmlns:p14="http://schemas.microsoft.com/office/powerpoint/2010/main" val="4244598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A0D6D6-BE3C-490D-85C3-BD68820F080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73C6B4-F6FA-437F-900D-44B1701464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672069-EFC9-4C09-BF59-D9C272717AB4}"/>
              </a:ext>
            </a:extLst>
          </p:cNvPr>
          <p:cNvSpPr>
            <a:spLocks noGrp="1"/>
          </p:cNvSpPr>
          <p:nvPr>
            <p:ph type="dt" sz="half" idx="10"/>
          </p:nvPr>
        </p:nvSpPr>
        <p:spPr/>
        <p:txBody>
          <a:bodyPr/>
          <a:lstStyle/>
          <a:p>
            <a:fld id="{D67FC590-7D0A-40CA-B302-181403820F72}" type="datetimeFigureOut">
              <a:rPr lang="es-ES" smtClean="0"/>
              <a:t>15/03/2021</a:t>
            </a:fld>
            <a:endParaRPr lang="es-ES"/>
          </a:p>
        </p:txBody>
      </p:sp>
      <p:sp>
        <p:nvSpPr>
          <p:cNvPr id="5" name="Marcador de pie de página 4">
            <a:extLst>
              <a:ext uri="{FF2B5EF4-FFF2-40B4-BE49-F238E27FC236}">
                <a16:creationId xmlns:a16="http://schemas.microsoft.com/office/drawing/2014/main" id="{915C684A-3CE7-46BA-9E38-92BF16310A3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19CDFA-6D5C-4E93-BD27-85451EA95914}"/>
              </a:ext>
            </a:extLst>
          </p:cNvPr>
          <p:cNvSpPr>
            <a:spLocks noGrp="1"/>
          </p:cNvSpPr>
          <p:nvPr>
            <p:ph type="sldNum" sz="quarter" idx="12"/>
          </p:nvPr>
        </p:nvSpPr>
        <p:spPr/>
        <p:txBody>
          <a:bodyPr/>
          <a:lstStyle/>
          <a:p>
            <a:fld id="{3B5FABD3-CF95-4D2E-9807-605A4A2D15B4}" type="slidenum">
              <a:rPr lang="es-ES" smtClean="0"/>
              <a:t>‹Nº›</a:t>
            </a:fld>
            <a:endParaRPr lang="es-ES"/>
          </a:p>
        </p:txBody>
      </p:sp>
    </p:spTree>
    <p:extLst>
      <p:ext uri="{BB962C8B-B14F-4D97-AF65-F5344CB8AC3E}">
        <p14:creationId xmlns:p14="http://schemas.microsoft.com/office/powerpoint/2010/main" val="295594275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C1D4B-B890-40D9-98D4-FEE680D503C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BEBA9E-089A-4C75-B584-683A627E6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00553B6-032E-497F-909B-CBB830ACDA04}"/>
              </a:ext>
            </a:extLst>
          </p:cNvPr>
          <p:cNvSpPr>
            <a:spLocks noGrp="1"/>
          </p:cNvSpPr>
          <p:nvPr>
            <p:ph type="dt" sz="half" idx="10"/>
          </p:nvPr>
        </p:nvSpPr>
        <p:spPr/>
        <p:txBody>
          <a:bodyPr/>
          <a:lstStyle/>
          <a:p>
            <a:fld id="{D67FC590-7D0A-40CA-B302-181403820F72}" type="datetimeFigureOut">
              <a:rPr lang="es-ES" smtClean="0"/>
              <a:t>15/03/2021</a:t>
            </a:fld>
            <a:endParaRPr lang="es-ES"/>
          </a:p>
        </p:txBody>
      </p:sp>
      <p:sp>
        <p:nvSpPr>
          <p:cNvPr id="5" name="Marcador de pie de página 4">
            <a:extLst>
              <a:ext uri="{FF2B5EF4-FFF2-40B4-BE49-F238E27FC236}">
                <a16:creationId xmlns:a16="http://schemas.microsoft.com/office/drawing/2014/main" id="{4AA9952D-E761-41E4-86B2-D582D3850F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0B71CC-98C5-4029-ABD9-7CF32732BF9E}"/>
              </a:ext>
            </a:extLst>
          </p:cNvPr>
          <p:cNvSpPr>
            <a:spLocks noGrp="1"/>
          </p:cNvSpPr>
          <p:nvPr>
            <p:ph type="sldNum" sz="quarter" idx="12"/>
          </p:nvPr>
        </p:nvSpPr>
        <p:spPr/>
        <p:txBody>
          <a:bodyPr/>
          <a:lstStyle/>
          <a:p>
            <a:fld id="{3B5FABD3-CF95-4D2E-9807-605A4A2D15B4}" type="slidenum">
              <a:rPr lang="es-ES" smtClean="0"/>
              <a:t>‹Nº›</a:t>
            </a:fld>
            <a:endParaRPr lang="es-ES"/>
          </a:p>
        </p:txBody>
      </p:sp>
    </p:spTree>
    <p:extLst>
      <p:ext uri="{BB962C8B-B14F-4D97-AF65-F5344CB8AC3E}">
        <p14:creationId xmlns:p14="http://schemas.microsoft.com/office/powerpoint/2010/main" val="306059882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9E6EB5-D88A-466D-8993-3FA2CEA9298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6C436CD-64EA-418D-8CA5-422BD1D6335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0D1CE53-F5A6-41C2-956C-876CF1D82BB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13503C6-8927-4608-A8C3-8730C73683C1}"/>
              </a:ext>
            </a:extLst>
          </p:cNvPr>
          <p:cNvSpPr>
            <a:spLocks noGrp="1"/>
          </p:cNvSpPr>
          <p:nvPr>
            <p:ph type="dt" sz="half" idx="10"/>
          </p:nvPr>
        </p:nvSpPr>
        <p:spPr/>
        <p:txBody>
          <a:bodyPr/>
          <a:lstStyle/>
          <a:p>
            <a:fld id="{D67FC590-7D0A-40CA-B302-181403820F72}" type="datetimeFigureOut">
              <a:rPr lang="es-ES" smtClean="0"/>
              <a:t>15/03/2021</a:t>
            </a:fld>
            <a:endParaRPr lang="es-ES"/>
          </a:p>
        </p:txBody>
      </p:sp>
      <p:sp>
        <p:nvSpPr>
          <p:cNvPr id="6" name="Marcador de pie de página 5">
            <a:extLst>
              <a:ext uri="{FF2B5EF4-FFF2-40B4-BE49-F238E27FC236}">
                <a16:creationId xmlns:a16="http://schemas.microsoft.com/office/drawing/2014/main" id="{655182A4-6D81-445D-98E0-ADD178E4AF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BDBE74-9126-4691-A84C-121B7A62CA17}"/>
              </a:ext>
            </a:extLst>
          </p:cNvPr>
          <p:cNvSpPr>
            <a:spLocks noGrp="1"/>
          </p:cNvSpPr>
          <p:nvPr>
            <p:ph type="sldNum" sz="quarter" idx="12"/>
          </p:nvPr>
        </p:nvSpPr>
        <p:spPr/>
        <p:txBody>
          <a:bodyPr/>
          <a:lstStyle/>
          <a:p>
            <a:fld id="{3B5FABD3-CF95-4D2E-9807-605A4A2D15B4}" type="slidenum">
              <a:rPr lang="es-ES" smtClean="0"/>
              <a:t>‹Nº›</a:t>
            </a:fld>
            <a:endParaRPr lang="es-ES"/>
          </a:p>
        </p:txBody>
      </p:sp>
    </p:spTree>
    <p:extLst>
      <p:ext uri="{BB962C8B-B14F-4D97-AF65-F5344CB8AC3E}">
        <p14:creationId xmlns:p14="http://schemas.microsoft.com/office/powerpoint/2010/main" val="15847626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64519A-AA95-454A-88D0-AD31A097161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AA6105-865C-4B68-99EC-2B971EEB5E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D9FB08B-FF84-413B-98DC-6B36B9E23E9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B4F5644-89A1-44A5-BF23-01996B124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A37F974-C47E-4854-B40F-F3DD53A020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B3B653-1C6D-4925-81C4-F183F87C4C7A}"/>
              </a:ext>
            </a:extLst>
          </p:cNvPr>
          <p:cNvSpPr>
            <a:spLocks noGrp="1"/>
          </p:cNvSpPr>
          <p:nvPr>
            <p:ph type="dt" sz="half" idx="10"/>
          </p:nvPr>
        </p:nvSpPr>
        <p:spPr/>
        <p:txBody>
          <a:bodyPr/>
          <a:lstStyle/>
          <a:p>
            <a:fld id="{D67FC590-7D0A-40CA-B302-181403820F72}" type="datetimeFigureOut">
              <a:rPr lang="es-ES" smtClean="0"/>
              <a:t>15/03/2021</a:t>
            </a:fld>
            <a:endParaRPr lang="es-ES"/>
          </a:p>
        </p:txBody>
      </p:sp>
      <p:sp>
        <p:nvSpPr>
          <p:cNvPr id="8" name="Marcador de pie de página 7">
            <a:extLst>
              <a:ext uri="{FF2B5EF4-FFF2-40B4-BE49-F238E27FC236}">
                <a16:creationId xmlns:a16="http://schemas.microsoft.com/office/drawing/2014/main" id="{FEDB9C2F-7C78-45A5-B71D-22B75916EAA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5B7E715-41CA-4C69-9CA8-B9679C95E4B8}"/>
              </a:ext>
            </a:extLst>
          </p:cNvPr>
          <p:cNvSpPr>
            <a:spLocks noGrp="1"/>
          </p:cNvSpPr>
          <p:nvPr>
            <p:ph type="sldNum" sz="quarter" idx="12"/>
          </p:nvPr>
        </p:nvSpPr>
        <p:spPr/>
        <p:txBody>
          <a:bodyPr/>
          <a:lstStyle/>
          <a:p>
            <a:fld id="{3B5FABD3-CF95-4D2E-9807-605A4A2D15B4}" type="slidenum">
              <a:rPr lang="es-ES" smtClean="0"/>
              <a:t>‹Nº›</a:t>
            </a:fld>
            <a:endParaRPr lang="es-ES"/>
          </a:p>
        </p:txBody>
      </p:sp>
    </p:spTree>
    <p:extLst>
      <p:ext uri="{BB962C8B-B14F-4D97-AF65-F5344CB8AC3E}">
        <p14:creationId xmlns:p14="http://schemas.microsoft.com/office/powerpoint/2010/main" val="115958487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000680-B02D-4239-9A5E-B7E517A5BC8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0045B39-93B6-4704-AEB9-2C7F1323D774}"/>
              </a:ext>
            </a:extLst>
          </p:cNvPr>
          <p:cNvSpPr>
            <a:spLocks noGrp="1"/>
          </p:cNvSpPr>
          <p:nvPr>
            <p:ph type="dt" sz="half" idx="10"/>
          </p:nvPr>
        </p:nvSpPr>
        <p:spPr/>
        <p:txBody>
          <a:bodyPr/>
          <a:lstStyle/>
          <a:p>
            <a:fld id="{D67FC590-7D0A-40CA-B302-181403820F72}" type="datetimeFigureOut">
              <a:rPr lang="es-ES" smtClean="0"/>
              <a:t>15/03/2021</a:t>
            </a:fld>
            <a:endParaRPr lang="es-ES"/>
          </a:p>
        </p:txBody>
      </p:sp>
      <p:sp>
        <p:nvSpPr>
          <p:cNvPr id="4" name="Marcador de pie de página 3">
            <a:extLst>
              <a:ext uri="{FF2B5EF4-FFF2-40B4-BE49-F238E27FC236}">
                <a16:creationId xmlns:a16="http://schemas.microsoft.com/office/drawing/2014/main" id="{5EAA11AA-75A6-414D-BF31-AD36555372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2394FA2-E88B-43EE-A1CA-CFC65954803A}"/>
              </a:ext>
            </a:extLst>
          </p:cNvPr>
          <p:cNvSpPr>
            <a:spLocks noGrp="1"/>
          </p:cNvSpPr>
          <p:nvPr>
            <p:ph type="sldNum" sz="quarter" idx="12"/>
          </p:nvPr>
        </p:nvSpPr>
        <p:spPr/>
        <p:txBody>
          <a:bodyPr/>
          <a:lstStyle/>
          <a:p>
            <a:fld id="{3B5FABD3-CF95-4D2E-9807-605A4A2D15B4}" type="slidenum">
              <a:rPr lang="es-ES" smtClean="0"/>
              <a:t>‹Nº›</a:t>
            </a:fld>
            <a:endParaRPr lang="es-ES"/>
          </a:p>
        </p:txBody>
      </p:sp>
    </p:spTree>
    <p:extLst>
      <p:ext uri="{BB962C8B-B14F-4D97-AF65-F5344CB8AC3E}">
        <p14:creationId xmlns:p14="http://schemas.microsoft.com/office/powerpoint/2010/main" val="307992584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2598997-5200-4380-A9EC-388770D90330}"/>
              </a:ext>
            </a:extLst>
          </p:cNvPr>
          <p:cNvSpPr>
            <a:spLocks noGrp="1"/>
          </p:cNvSpPr>
          <p:nvPr>
            <p:ph type="dt" sz="half" idx="10"/>
          </p:nvPr>
        </p:nvSpPr>
        <p:spPr/>
        <p:txBody>
          <a:bodyPr/>
          <a:lstStyle/>
          <a:p>
            <a:fld id="{D67FC590-7D0A-40CA-B302-181403820F72}" type="datetimeFigureOut">
              <a:rPr lang="es-ES" smtClean="0"/>
              <a:t>15/03/2021</a:t>
            </a:fld>
            <a:endParaRPr lang="es-ES"/>
          </a:p>
        </p:txBody>
      </p:sp>
      <p:sp>
        <p:nvSpPr>
          <p:cNvPr id="3" name="Marcador de pie de página 2">
            <a:extLst>
              <a:ext uri="{FF2B5EF4-FFF2-40B4-BE49-F238E27FC236}">
                <a16:creationId xmlns:a16="http://schemas.microsoft.com/office/drawing/2014/main" id="{C3B6992E-758A-417C-81E6-277880FD567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0B8F832-381A-48DE-B3F4-CD0254B8E597}"/>
              </a:ext>
            </a:extLst>
          </p:cNvPr>
          <p:cNvSpPr>
            <a:spLocks noGrp="1"/>
          </p:cNvSpPr>
          <p:nvPr>
            <p:ph type="sldNum" sz="quarter" idx="12"/>
          </p:nvPr>
        </p:nvSpPr>
        <p:spPr/>
        <p:txBody>
          <a:bodyPr/>
          <a:lstStyle/>
          <a:p>
            <a:fld id="{3B5FABD3-CF95-4D2E-9807-605A4A2D15B4}" type="slidenum">
              <a:rPr lang="es-ES" smtClean="0"/>
              <a:t>‹Nº›</a:t>
            </a:fld>
            <a:endParaRPr lang="es-ES"/>
          </a:p>
        </p:txBody>
      </p:sp>
    </p:spTree>
    <p:extLst>
      <p:ext uri="{BB962C8B-B14F-4D97-AF65-F5344CB8AC3E}">
        <p14:creationId xmlns:p14="http://schemas.microsoft.com/office/powerpoint/2010/main" val="94391273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D6F3C5-F69B-48D0-B578-BDBAF0F63F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7F022-FD10-43BF-BF7A-DB89EC5AF5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5CCD9F5-B24A-4D8F-A463-510FAD3D0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1AA3AA-9D80-41AE-9DFB-8575CED4EA3B}"/>
              </a:ext>
            </a:extLst>
          </p:cNvPr>
          <p:cNvSpPr>
            <a:spLocks noGrp="1"/>
          </p:cNvSpPr>
          <p:nvPr>
            <p:ph type="dt" sz="half" idx="10"/>
          </p:nvPr>
        </p:nvSpPr>
        <p:spPr/>
        <p:txBody>
          <a:bodyPr/>
          <a:lstStyle/>
          <a:p>
            <a:fld id="{D67FC590-7D0A-40CA-B302-181403820F72}" type="datetimeFigureOut">
              <a:rPr lang="es-ES" smtClean="0"/>
              <a:t>15/03/2021</a:t>
            </a:fld>
            <a:endParaRPr lang="es-ES"/>
          </a:p>
        </p:txBody>
      </p:sp>
      <p:sp>
        <p:nvSpPr>
          <p:cNvPr id="6" name="Marcador de pie de página 5">
            <a:extLst>
              <a:ext uri="{FF2B5EF4-FFF2-40B4-BE49-F238E27FC236}">
                <a16:creationId xmlns:a16="http://schemas.microsoft.com/office/drawing/2014/main" id="{A98762EB-8D21-46F6-9C12-83537C4876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3E1727-D0FC-4A84-A314-846FA0BE6FC4}"/>
              </a:ext>
            </a:extLst>
          </p:cNvPr>
          <p:cNvSpPr>
            <a:spLocks noGrp="1"/>
          </p:cNvSpPr>
          <p:nvPr>
            <p:ph type="sldNum" sz="quarter" idx="12"/>
          </p:nvPr>
        </p:nvSpPr>
        <p:spPr/>
        <p:txBody>
          <a:bodyPr/>
          <a:lstStyle/>
          <a:p>
            <a:fld id="{3B5FABD3-CF95-4D2E-9807-605A4A2D15B4}" type="slidenum">
              <a:rPr lang="es-ES" smtClean="0"/>
              <a:t>‹Nº›</a:t>
            </a:fld>
            <a:endParaRPr lang="es-ES"/>
          </a:p>
        </p:txBody>
      </p:sp>
    </p:spTree>
    <p:extLst>
      <p:ext uri="{BB962C8B-B14F-4D97-AF65-F5344CB8AC3E}">
        <p14:creationId xmlns:p14="http://schemas.microsoft.com/office/powerpoint/2010/main" val="228748961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EFB49-0D45-49EB-B137-8F20CB5D43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D002A1F-78F2-42DA-B6D0-23729D102C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F7D51F1-A6EE-408B-A114-260F65496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EDC6DD4-3CD1-499E-B783-D57263479972}"/>
              </a:ext>
            </a:extLst>
          </p:cNvPr>
          <p:cNvSpPr>
            <a:spLocks noGrp="1"/>
          </p:cNvSpPr>
          <p:nvPr>
            <p:ph type="dt" sz="half" idx="10"/>
          </p:nvPr>
        </p:nvSpPr>
        <p:spPr/>
        <p:txBody>
          <a:bodyPr/>
          <a:lstStyle/>
          <a:p>
            <a:fld id="{D67FC590-7D0A-40CA-B302-181403820F72}" type="datetimeFigureOut">
              <a:rPr lang="es-ES" smtClean="0"/>
              <a:t>15/03/2021</a:t>
            </a:fld>
            <a:endParaRPr lang="es-ES"/>
          </a:p>
        </p:txBody>
      </p:sp>
      <p:sp>
        <p:nvSpPr>
          <p:cNvPr id="6" name="Marcador de pie de página 5">
            <a:extLst>
              <a:ext uri="{FF2B5EF4-FFF2-40B4-BE49-F238E27FC236}">
                <a16:creationId xmlns:a16="http://schemas.microsoft.com/office/drawing/2014/main" id="{09620D42-AAFF-46DE-BBA3-786A862D66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133037E-767D-4DFF-90F8-EFBE0FC81B31}"/>
              </a:ext>
            </a:extLst>
          </p:cNvPr>
          <p:cNvSpPr>
            <a:spLocks noGrp="1"/>
          </p:cNvSpPr>
          <p:nvPr>
            <p:ph type="sldNum" sz="quarter" idx="12"/>
          </p:nvPr>
        </p:nvSpPr>
        <p:spPr/>
        <p:txBody>
          <a:bodyPr/>
          <a:lstStyle/>
          <a:p>
            <a:fld id="{3B5FABD3-CF95-4D2E-9807-605A4A2D15B4}" type="slidenum">
              <a:rPr lang="es-ES" smtClean="0"/>
              <a:t>‹Nº›</a:t>
            </a:fld>
            <a:endParaRPr lang="es-ES"/>
          </a:p>
        </p:txBody>
      </p:sp>
    </p:spTree>
    <p:extLst>
      <p:ext uri="{BB962C8B-B14F-4D97-AF65-F5344CB8AC3E}">
        <p14:creationId xmlns:p14="http://schemas.microsoft.com/office/powerpoint/2010/main" val="131055476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D6DE858-2DE1-4B9A-85A1-AE8F10DA62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8AFF97-297B-45AD-BCD8-6F50FA6D9E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1A2844-8F5E-48B7-A7C6-96CB85B9E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FC590-7D0A-40CA-B302-181403820F72}" type="datetimeFigureOut">
              <a:rPr lang="es-ES" smtClean="0"/>
              <a:t>15/03/2021</a:t>
            </a:fld>
            <a:endParaRPr lang="es-ES"/>
          </a:p>
        </p:txBody>
      </p:sp>
      <p:sp>
        <p:nvSpPr>
          <p:cNvPr id="5" name="Marcador de pie de página 4">
            <a:extLst>
              <a:ext uri="{FF2B5EF4-FFF2-40B4-BE49-F238E27FC236}">
                <a16:creationId xmlns:a16="http://schemas.microsoft.com/office/drawing/2014/main" id="{D7E12CC7-CFA4-4084-91F7-4CD3C8FDE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0B590B0-6C1A-4F48-8158-3F5F81F9E3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FABD3-CF95-4D2E-9807-605A4A2D15B4}" type="slidenum">
              <a:rPr lang="es-ES" smtClean="0"/>
              <a:t>‹Nº›</a:t>
            </a:fld>
            <a:endParaRPr lang="es-ES"/>
          </a:p>
        </p:txBody>
      </p:sp>
    </p:spTree>
    <p:extLst>
      <p:ext uri="{BB962C8B-B14F-4D97-AF65-F5344CB8AC3E}">
        <p14:creationId xmlns:p14="http://schemas.microsoft.com/office/powerpoint/2010/main" val="292695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s/photo/570744"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nadelamo@gmail.com" TargetMode="External"/><Relationship Id="rId2" Type="http://schemas.openxmlformats.org/officeDocument/2006/relationships/hyperlink" Target="mailto:sociales.inserci&#243;n@segovia.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9F29E22C-9155-4D37-A6DF-3227657AD159}"/>
              </a:ext>
            </a:extLst>
          </p:cNvPr>
          <p:cNvSpPr>
            <a:spLocks noGrp="1"/>
          </p:cNvSpPr>
          <p:nvPr>
            <p:ph type="ctrTitle"/>
          </p:nvPr>
        </p:nvSpPr>
        <p:spPr>
          <a:xfrm>
            <a:off x="804672" y="856316"/>
            <a:ext cx="5760719" cy="4747805"/>
          </a:xfrm>
        </p:spPr>
        <p:txBody>
          <a:bodyPr anchor="ctr">
            <a:normAutofit/>
          </a:bodyPr>
          <a:lstStyle/>
          <a:p>
            <a:r>
              <a:rPr lang="es-ES" sz="4800" b="1" dirty="0">
                <a:solidFill>
                  <a:schemeClr val="tx2"/>
                </a:solidFill>
              </a:rPr>
              <a:t>ACTIVACIÓN DEL PROYECTO DE VIDA PARA LA INCLUSIÓN SOCIAL</a:t>
            </a:r>
          </a:p>
        </p:txBody>
      </p:sp>
      <p:sp>
        <p:nvSpPr>
          <p:cNvPr id="3" name="Subtítulo 2">
            <a:extLst>
              <a:ext uri="{FF2B5EF4-FFF2-40B4-BE49-F238E27FC236}">
                <a16:creationId xmlns:a16="http://schemas.microsoft.com/office/drawing/2014/main" id="{95CB1683-11AD-4FF7-997F-C4711DE2A629}"/>
              </a:ext>
            </a:extLst>
          </p:cNvPr>
          <p:cNvSpPr>
            <a:spLocks noGrp="1"/>
          </p:cNvSpPr>
          <p:nvPr>
            <p:ph type="subTitle" idx="1"/>
          </p:nvPr>
        </p:nvSpPr>
        <p:spPr>
          <a:xfrm>
            <a:off x="8342357" y="1638300"/>
            <a:ext cx="3330531" cy="3581400"/>
          </a:xfrm>
        </p:spPr>
        <p:txBody>
          <a:bodyPr anchor="ctr">
            <a:normAutofit/>
          </a:bodyPr>
          <a:lstStyle/>
          <a:p>
            <a:r>
              <a:rPr lang="es-ES" dirty="0">
                <a:solidFill>
                  <a:schemeClr val="tx2"/>
                </a:solidFill>
              </a:rPr>
              <a:t>EQUIPO DE INCLUSIÓN SOCIAL (EDIS)</a:t>
            </a:r>
          </a:p>
          <a:p>
            <a:r>
              <a:rPr lang="es-ES" dirty="0">
                <a:solidFill>
                  <a:schemeClr val="tx2"/>
                </a:solidFill>
              </a:rPr>
              <a:t>AYUNTAMIENTO DE SEGOVIA </a:t>
            </a:r>
          </a:p>
        </p:txBody>
      </p:sp>
      <p:pic>
        <p:nvPicPr>
          <p:cNvPr id="1026" name="Picture 2" descr="Manual de identidad corporativa del Ayuntamiento y escudo corporativo">
            <a:extLst>
              <a:ext uri="{FF2B5EF4-FFF2-40B4-BE49-F238E27FC236}">
                <a16:creationId xmlns:a16="http://schemas.microsoft.com/office/drawing/2014/main" id="{5707C50A-BE7A-4161-8993-5B161C1A4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553" y="4984474"/>
            <a:ext cx="31527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27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EF87BD-8FC0-4387-AA85-530E03B40AFC}"/>
              </a:ext>
            </a:extLst>
          </p:cNvPr>
          <p:cNvSpPr>
            <a:spLocks noGrp="1"/>
          </p:cNvSpPr>
          <p:nvPr>
            <p:ph type="title"/>
          </p:nvPr>
        </p:nvSpPr>
        <p:spPr/>
        <p:txBody>
          <a:bodyPr/>
          <a:lstStyle/>
          <a:p>
            <a:pPr algn="ctr"/>
            <a:r>
              <a:rPr lang="es-ES" dirty="0">
                <a:solidFill>
                  <a:schemeClr val="accent1">
                    <a:lumMod val="75000"/>
                  </a:schemeClr>
                </a:solidFill>
              </a:rPr>
              <a:t>CAMBIO DE PARADIGMA EN LA ATENCIÓN </a:t>
            </a:r>
          </a:p>
        </p:txBody>
      </p:sp>
      <p:sp>
        <p:nvSpPr>
          <p:cNvPr id="3" name="Marcador de contenido 2">
            <a:extLst>
              <a:ext uri="{FF2B5EF4-FFF2-40B4-BE49-F238E27FC236}">
                <a16:creationId xmlns:a16="http://schemas.microsoft.com/office/drawing/2014/main" id="{87DEB88C-A3D7-4256-9723-CE9BCD74113B}"/>
              </a:ext>
            </a:extLst>
          </p:cNvPr>
          <p:cNvSpPr>
            <a:spLocks noGrp="1"/>
          </p:cNvSpPr>
          <p:nvPr>
            <p:ph idx="1"/>
          </p:nvPr>
        </p:nvSpPr>
        <p:spPr/>
        <p:txBody>
          <a:bodyPr/>
          <a:lstStyle/>
          <a:p>
            <a:pPr marL="0" indent="0" algn="ctr">
              <a:buNone/>
            </a:pPr>
            <a:endParaRPr lang="es-ES" sz="2400" dirty="0"/>
          </a:p>
          <a:p>
            <a:pPr marL="0" indent="0" algn="ctr">
              <a:buNone/>
            </a:pPr>
            <a:r>
              <a:rPr lang="es-ES" sz="2400" dirty="0"/>
              <a:t>ATENCIÓN PSICOSOCIAL</a:t>
            </a:r>
          </a:p>
          <a:p>
            <a:pPr marL="0" indent="0" algn="ctr">
              <a:buNone/>
            </a:pPr>
            <a:endParaRPr lang="es-ES" sz="2400" dirty="0"/>
          </a:p>
          <a:p>
            <a:pPr marL="0" indent="0" algn="ctr">
              <a:buNone/>
            </a:pPr>
            <a:r>
              <a:rPr lang="es-ES" sz="2400" dirty="0"/>
              <a:t>Modelo médico-asistencial: identificación y reducción de síntomas.</a:t>
            </a:r>
          </a:p>
          <a:p>
            <a:pPr marL="0" indent="0" algn="ctr">
              <a:buNone/>
            </a:pPr>
            <a:endParaRPr lang="es-ES" sz="2400" dirty="0"/>
          </a:p>
          <a:p>
            <a:pPr marL="0" indent="0" algn="ctr">
              <a:buNone/>
            </a:pPr>
            <a:r>
              <a:rPr lang="es-ES" sz="2400" u="sng" dirty="0"/>
              <a:t>Provisión de apoyos: facilitar la autodeterminación, la promoción de una vida significativa y la búsqueda del bienestar (conductas alineadas con lo importante para la persona)</a:t>
            </a:r>
          </a:p>
        </p:txBody>
      </p:sp>
      <p:sp>
        <p:nvSpPr>
          <p:cNvPr id="4" name="Flecha: hacia abajo 3">
            <a:extLst>
              <a:ext uri="{FF2B5EF4-FFF2-40B4-BE49-F238E27FC236}">
                <a16:creationId xmlns:a16="http://schemas.microsoft.com/office/drawing/2014/main" id="{E3C9C1C8-7648-4083-B589-EBB4DA60A769}"/>
              </a:ext>
            </a:extLst>
          </p:cNvPr>
          <p:cNvSpPr/>
          <p:nvPr/>
        </p:nvSpPr>
        <p:spPr>
          <a:xfrm>
            <a:off x="5784574" y="2737471"/>
            <a:ext cx="304800" cy="371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hacia abajo 4">
            <a:extLst>
              <a:ext uri="{FF2B5EF4-FFF2-40B4-BE49-F238E27FC236}">
                <a16:creationId xmlns:a16="http://schemas.microsoft.com/office/drawing/2014/main" id="{AFA2C50A-B29D-46CF-9EB2-DBB677552709}"/>
              </a:ext>
            </a:extLst>
          </p:cNvPr>
          <p:cNvSpPr/>
          <p:nvPr/>
        </p:nvSpPr>
        <p:spPr>
          <a:xfrm>
            <a:off x="5791200" y="3630233"/>
            <a:ext cx="304800" cy="371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Marcador de contenido 3">
            <a:extLst>
              <a:ext uri="{FF2B5EF4-FFF2-40B4-BE49-F238E27FC236}">
                <a16:creationId xmlns:a16="http://schemas.microsoft.com/office/drawing/2014/main" id="{F7590881-C85E-4F00-BC54-02214A89C941}"/>
              </a:ext>
            </a:extLst>
          </p:cNvPr>
          <p:cNvPicPr>
            <a:picLocks noChangeAspect="1"/>
          </p:cNvPicPr>
          <p:nvPr/>
        </p:nvPicPr>
        <p:blipFill>
          <a:blip r:embed="rId2"/>
          <a:stretch>
            <a:fillRect/>
          </a:stretch>
        </p:blipFill>
        <p:spPr>
          <a:xfrm>
            <a:off x="8774968" y="5310148"/>
            <a:ext cx="2578832" cy="1182727"/>
          </a:xfrm>
          <a:prstGeom prst="rect">
            <a:avLst/>
          </a:prstGeom>
        </p:spPr>
      </p:pic>
    </p:spTree>
    <p:extLst>
      <p:ext uri="{BB962C8B-B14F-4D97-AF65-F5344CB8AC3E}">
        <p14:creationId xmlns:p14="http://schemas.microsoft.com/office/powerpoint/2010/main" val="1247298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32D8B-6BAE-447E-8B4C-E4C942D3BDE8}"/>
              </a:ext>
            </a:extLst>
          </p:cNvPr>
          <p:cNvSpPr>
            <a:spLocks noGrp="1"/>
          </p:cNvSpPr>
          <p:nvPr>
            <p:ph idx="1"/>
          </p:nvPr>
        </p:nvSpPr>
        <p:spPr>
          <a:xfrm>
            <a:off x="291548" y="830124"/>
            <a:ext cx="11103864" cy="4464598"/>
          </a:xfrm>
        </p:spPr>
        <p:txBody>
          <a:bodyPr/>
          <a:lstStyle/>
          <a:p>
            <a:pPr marL="0" indent="0">
              <a:buNone/>
            </a:pPr>
            <a:r>
              <a:rPr lang="es-ES" dirty="0"/>
              <a:t>Esta nueva metodología implica </a:t>
            </a:r>
            <a:r>
              <a:rPr lang="es-ES" b="1" dirty="0"/>
              <a:t>cambios en el rol profesional y en las cualidades en  las interacciones</a:t>
            </a:r>
            <a:r>
              <a:rPr lang="es-ES" dirty="0"/>
              <a:t>. Algunas de estas cualidades son:</a:t>
            </a:r>
          </a:p>
          <a:p>
            <a:pPr marL="0" indent="0">
              <a:buNone/>
            </a:pPr>
            <a:endParaRPr lang="es-ES" dirty="0"/>
          </a:p>
          <a:p>
            <a:pPr marL="0" indent="0">
              <a:buNone/>
            </a:pPr>
            <a:r>
              <a:rPr lang="es-ES" dirty="0"/>
              <a:t>-Horizontalidad.</a:t>
            </a:r>
          </a:p>
          <a:p>
            <a:pPr marL="0" indent="0">
              <a:buNone/>
            </a:pPr>
            <a:r>
              <a:rPr lang="es-ES" dirty="0"/>
              <a:t>-Escucha activa.</a:t>
            </a:r>
          </a:p>
          <a:p>
            <a:pPr marL="0" indent="0">
              <a:buNone/>
            </a:pPr>
            <a:r>
              <a:rPr lang="es-ES" dirty="0"/>
              <a:t>-Validación.</a:t>
            </a:r>
          </a:p>
          <a:p>
            <a:pPr marL="0" indent="0">
              <a:buNone/>
            </a:pPr>
            <a:r>
              <a:rPr lang="es-ES" dirty="0"/>
              <a:t>-Conexión y cercanía.</a:t>
            </a:r>
          </a:p>
          <a:p>
            <a:pPr marL="0" indent="0">
              <a:buNone/>
            </a:pPr>
            <a:r>
              <a:rPr lang="es-ES" dirty="0"/>
              <a:t>-Empatía.</a:t>
            </a:r>
          </a:p>
          <a:p>
            <a:pPr marL="0" indent="0">
              <a:buNone/>
            </a:pPr>
            <a:r>
              <a:rPr lang="es-ES" dirty="0"/>
              <a:t>-Presencia permitida de vulnerabilidad. </a:t>
            </a:r>
          </a:p>
          <a:p>
            <a:pPr marL="0" indent="0">
              <a:buNone/>
            </a:pPr>
            <a:endParaRPr lang="es-ES" dirty="0"/>
          </a:p>
          <a:p>
            <a:pPr marL="0" indent="0">
              <a:buNone/>
            </a:pPr>
            <a:endParaRPr lang="es-ES" dirty="0"/>
          </a:p>
        </p:txBody>
      </p:sp>
      <p:pic>
        <p:nvPicPr>
          <p:cNvPr id="1026" name="Picture 2" descr="Súbditos, Hablando, Sonrisa, Conversación, Feliz">
            <a:extLst>
              <a:ext uri="{FF2B5EF4-FFF2-40B4-BE49-F238E27FC236}">
                <a16:creationId xmlns:a16="http://schemas.microsoft.com/office/drawing/2014/main" id="{CF4D2044-FFB7-4BA7-A08C-28C95A628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170" y="2196093"/>
            <a:ext cx="3945303" cy="2465814"/>
          </a:xfrm>
          <a:prstGeom prst="rect">
            <a:avLst/>
          </a:prstGeom>
          <a:noFill/>
          <a:extLst>
            <a:ext uri="{909E8E84-426E-40DD-AFC4-6F175D3DCCD1}">
              <a14:hiddenFill xmlns:a14="http://schemas.microsoft.com/office/drawing/2010/main">
                <a:solidFill>
                  <a:srgbClr val="FFFFFF"/>
                </a:solidFill>
              </a14:hiddenFill>
            </a:ext>
          </a:extLst>
        </p:spPr>
      </p:pic>
      <p:pic>
        <p:nvPicPr>
          <p:cNvPr id="5" name="Marcador de contenido 3">
            <a:extLst>
              <a:ext uri="{FF2B5EF4-FFF2-40B4-BE49-F238E27FC236}">
                <a16:creationId xmlns:a16="http://schemas.microsoft.com/office/drawing/2014/main" id="{C22449BF-634A-47CD-A944-DA63259C9E05}"/>
              </a:ext>
            </a:extLst>
          </p:cNvPr>
          <p:cNvPicPr>
            <a:picLocks noChangeAspect="1"/>
          </p:cNvPicPr>
          <p:nvPr/>
        </p:nvPicPr>
        <p:blipFill>
          <a:blip r:embed="rId3"/>
          <a:stretch>
            <a:fillRect/>
          </a:stretch>
        </p:blipFill>
        <p:spPr>
          <a:xfrm>
            <a:off x="8774968" y="5424261"/>
            <a:ext cx="2578832" cy="1182727"/>
          </a:xfrm>
          <a:prstGeom prst="rect">
            <a:avLst/>
          </a:prstGeom>
        </p:spPr>
      </p:pic>
    </p:spTree>
    <p:extLst>
      <p:ext uri="{BB962C8B-B14F-4D97-AF65-F5344CB8AC3E}">
        <p14:creationId xmlns:p14="http://schemas.microsoft.com/office/powerpoint/2010/main" val="3764345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0DCD5-4096-4A09-83C8-3A60F893EF3B}"/>
              </a:ext>
            </a:extLst>
          </p:cNvPr>
          <p:cNvSpPr>
            <a:spLocks noGrp="1"/>
          </p:cNvSpPr>
          <p:nvPr>
            <p:ph type="title"/>
          </p:nvPr>
        </p:nvSpPr>
        <p:spPr>
          <a:xfrm>
            <a:off x="652669" y="219351"/>
            <a:ext cx="10515600" cy="1325563"/>
          </a:xfrm>
        </p:spPr>
        <p:txBody>
          <a:bodyPr>
            <a:normAutofit fontScale="90000"/>
          </a:bodyPr>
          <a:lstStyle/>
          <a:p>
            <a:pPr algn="ctr"/>
            <a:r>
              <a:rPr lang="es-ES" dirty="0">
                <a:solidFill>
                  <a:schemeClr val="accent1"/>
                </a:solidFill>
              </a:rPr>
              <a:t>LA ATENCIÓN CENTRADA EN LO IMPORTANTE PARA LA PERSONA: UN MODELO INTEGRADOR</a:t>
            </a:r>
          </a:p>
        </p:txBody>
      </p:sp>
      <p:pic>
        <p:nvPicPr>
          <p:cNvPr id="4" name="Imagen 3">
            <a:extLst>
              <a:ext uri="{FF2B5EF4-FFF2-40B4-BE49-F238E27FC236}">
                <a16:creationId xmlns:a16="http://schemas.microsoft.com/office/drawing/2014/main" id="{3367756A-5C70-42C6-83B3-89ED9C44C371}"/>
              </a:ext>
            </a:extLst>
          </p:cNvPr>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Effect>
                      <a14:colorTemperature colorTemp="6400"/>
                    </a14:imgEffect>
                    <a14:imgEffect>
                      <a14:saturation sat="300000"/>
                    </a14:imgEffect>
                  </a14:imgLayer>
                </a14:imgProps>
              </a:ext>
            </a:extLst>
          </a:blip>
          <a:stretch>
            <a:fillRect/>
          </a:stretch>
        </p:blipFill>
        <p:spPr>
          <a:xfrm>
            <a:off x="3457988" y="2809461"/>
            <a:ext cx="4904961" cy="3269974"/>
          </a:xfrm>
          <a:prstGeom prst="rect">
            <a:avLst/>
          </a:prstGeom>
          <a:blipFill>
            <a:blip r:embed="rId4"/>
            <a:tile tx="0" ty="0" sx="100000" sy="100000" flip="none" algn="tl"/>
          </a:blipFill>
          <a:effectLst>
            <a:glow rad="127000">
              <a:schemeClr val="accent1">
                <a:alpha val="5000"/>
              </a:schemeClr>
            </a:glow>
          </a:effectLst>
        </p:spPr>
      </p:pic>
      <p:sp>
        <p:nvSpPr>
          <p:cNvPr id="3" name="Marcador de contenido 2">
            <a:extLst>
              <a:ext uri="{FF2B5EF4-FFF2-40B4-BE49-F238E27FC236}">
                <a16:creationId xmlns:a16="http://schemas.microsoft.com/office/drawing/2014/main" id="{54E6FC7B-BF12-4E40-9DDC-B981D916A2DA}"/>
              </a:ext>
            </a:extLst>
          </p:cNvPr>
          <p:cNvSpPr>
            <a:spLocks noGrp="1"/>
          </p:cNvSpPr>
          <p:nvPr>
            <p:ph idx="1"/>
          </p:nvPr>
        </p:nvSpPr>
        <p:spPr>
          <a:xfrm>
            <a:off x="838200" y="1825625"/>
            <a:ext cx="10515600" cy="4026535"/>
          </a:xfrm>
          <a:effectLst>
            <a:glow rad="127000">
              <a:schemeClr val="accent1">
                <a:alpha val="14000"/>
              </a:schemeClr>
            </a:glow>
          </a:effectLst>
        </p:spPr>
        <p:txBody>
          <a:bodyPr/>
          <a:lstStyle/>
          <a:p>
            <a:pPr marL="0" indent="0" algn="ctr">
              <a:buNone/>
            </a:pPr>
            <a:r>
              <a:rPr lang="es-ES" dirty="0"/>
              <a:t>El foco de atención pasa de estar en la presencia de malestar a centrarse en una vida significativa. </a:t>
            </a:r>
          </a:p>
          <a:p>
            <a:pPr marL="0" indent="0">
              <a:buNone/>
            </a:pPr>
            <a:endParaRPr lang="es-ES" dirty="0"/>
          </a:p>
          <a:p>
            <a:pPr marL="0" indent="0">
              <a:buNone/>
            </a:pPr>
            <a:endParaRPr lang="es-ES" dirty="0"/>
          </a:p>
          <a:p>
            <a:pPr marL="0" indent="0">
              <a:buNone/>
            </a:pPr>
            <a:r>
              <a:rPr lang="es-ES" sz="2400" b="1" i="1" dirty="0">
                <a:solidFill>
                  <a:srgbClr val="FF0000"/>
                </a:solidFill>
              </a:rPr>
              <a:t>“La ACIP es un modelo constructivo que dignifica a la persona, tiene en cuenta aquello que es fuente de importancia para los seres humanos, pero también lo que le hace único, su esencia, intereses y valores, a la vez que entrena a la personas para que tome las riendas de sus acciones para dar pasos en la dirección valorada”</a:t>
            </a:r>
          </a:p>
        </p:txBody>
      </p:sp>
      <p:pic>
        <p:nvPicPr>
          <p:cNvPr id="5" name="Marcador de contenido 3">
            <a:extLst>
              <a:ext uri="{FF2B5EF4-FFF2-40B4-BE49-F238E27FC236}">
                <a16:creationId xmlns:a16="http://schemas.microsoft.com/office/drawing/2014/main" id="{F0D656B1-7510-477E-B03C-69D19802200C}"/>
              </a:ext>
            </a:extLst>
          </p:cNvPr>
          <p:cNvPicPr>
            <a:picLocks noChangeAspect="1"/>
          </p:cNvPicPr>
          <p:nvPr/>
        </p:nvPicPr>
        <p:blipFill>
          <a:blip r:embed="rId5"/>
          <a:stretch>
            <a:fillRect/>
          </a:stretch>
        </p:blipFill>
        <p:spPr>
          <a:xfrm>
            <a:off x="8774968" y="5424261"/>
            <a:ext cx="2578832" cy="1182727"/>
          </a:xfrm>
          <a:prstGeom prst="rect">
            <a:avLst/>
          </a:prstGeom>
        </p:spPr>
      </p:pic>
    </p:spTree>
    <p:extLst>
      <p:ext uri="{BB962C8B-B14F-4D97-AF65-F5344CB8AC3E}">
        <p14:creationId xmlns:p14="http://schemas.microsoft.com/office/powerpoint/2010/main" val="12975613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A67DA3-0108-4094-95ED-D0663E0A7476}"/>
              </a:ext>
            </a:extLst>
          </p:cNvPr>
          <p:cNvSpPr>
            <a:spLocks noGrp="1"/>
          </p:cNvSpPr>
          <p:nvPr>
            <p:ph type="title"/>
          </p:nvPr>
        </p:nvSpPr>
        <p:spPr/>
        <p:txBody>
          <a:bodyPr/>
          <a:lstStyle/>
          <a:p>
            <a:pPr algn="ctr"/>
            <a:r>
              <a:rPr lang="es-ES" dirty="0">
                <a:solidFill>
                  <a:srgbClr val="0070C0"/>
                </a:solidFill>
              </a:rPr>
              <a:t>PILARES BÁSICOS DE LA ACIP</a:t>
            </a:r>
          </a:p>
        </p:txBody>
      </p:sp>
      <p:sp>
        <p:nvSpPr>
          <p:cNvPr id="3" name="Marcador de contenido 2">
            <a:extLst>
              <a:ext uri="{FF2B5EF4-FFF2-40B4-BE49-F238E27FC236}">
                <a16:creationId xmlns:a16="http://schemas.microsoft.com/office/drawing/2014/main" id="{2B97E1E7-D740-4051-A3A7-78608F65E7A5}"/>
              </a:ext>
            </a:extLst>
          </p:cNvPr>
          <p:cNvSpPr>
            <a:spLocks noGrp="1"/>
          </p:cNvSpPr>
          <p:nvPr>
            <p:ph idx="1"/>
          </p:nvPr>
        </p:nvSpPr>
        <p:spPr/>
        <p:txBody>
          <a:bodyPr/>
          <a:lstStyle/>
          <a:p>
            <a:pPr marL="0" indent="0" algn="ctr">
              <a:buNone/>
            </a:pPr>
            <a:r>
              <a:rPr lang="es-ES" dirty="0"/>
              <a:t>DESPATOLOGIZACIÓN</a:t>
            </a:r>
          </a:p>
          <a:p>
            <a:pPr marL="0" indent="0" algn="ctr">
              <a:buNone/>
            </a:pPr>
            <a:r>
              <a:rPr lang="es-ES" dirty="0"/>
              <a:t>DIGNIDAD</a:t>
            </a:r>
          </a:p>
          <a:p>
            <a:pPr marL="0" indent="0" algn="ctr">
              <a:buNone/>
            </a:pPr>
            <a:r>
              <a:rPr lang="es-ES" dirty="0"/>
              <a:t>VULNERABILIDAD COMPARTIDA</a:t>
            </a:r>
          </a:p>
          <a:p>
            <a:pPr marL="0" indent="0" algn="ctr">
              <a:buNone/>
            </a:pPr>
            <a:r>
              <a:rPr lang="es-ES" dirty="0"/>
              <a:t>CONSTRUCCIÓN</a:t>
            </a:r>
          </a:p>
          <a:p>
            <a:pPr marL="0" indent="0" algn="ctr">
              <a:buNone/>
            </a:pPr>
            <a:r>
              <a:rPr lang="es-ES" dirty="0"/>
              <a:t>EMPODERAMIENTO </a:t>
            </a:r>
          </a:p>
          <a:p>
            <a:pPr marL="0" indent="0" algn="ctr">
              <a:buNone/>
            </a:pPr>
            <a:r>
              <a:rPr lang="es-ES" dirty="0"/>
              <a:t>CONTACTO SOCIAL: INTERACCIONES ESPECIALES Y SIGNIFICATIVAS. </a:t>
            </a:r>
          </a:p>
        </p:txBody>
      </p:sp>
      <p:pic>
        <p:nvPicPr>
          <p:cNvPr id="6" name="Marcador de contenido 3">
            <a:extLst>
              <a:ext uri="{FF2B5EF4-FFF2-40B4-BE49-F238E27FC236}">
                <a16:creationId xmlns:a16="http://schemas.microsoft.com/office/drawing/2014/main" id="{6F9B8B99-5F63-4D2D-9F21-3BFCF117FAB3}"/>
              </a:ext>
            </a:extLst>
          </p:cNvPr>
          <p:cNvPicPr>
            <a:picLocks noChangeAspect="1"/>
          </p:cNvPicPr>
          <p:nvPr/>
        </p:nvPicPr>
        <p:blipFill>
          <a:blip r:embed="rId2"/>
          <a:stretch>
            <a:fillRect/>
          </a:stretch>
        </p:blipFill>
        <p:spPr>
          <a:xfrm>
            <a:off x="8774968" y="5424261"/>
            <a:ext cx="2578832" cy="1182727"/>
          </a:xfrm>
          <a:prstGeom prst="rect">
            <a:avLst/>
          </a:prstGeom>
        </p:spPr>
      </p:pic>
    </p:spTree>
    <p:extLst>
      <p:ext uri="{BB962C8B-B14F-4D97-AF65-F5344CB8AC3E}">
        <p14:creationId xmlns:p14="http://schemas.microsoft.com/office/powerpoint/2010/main" val="3519163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4ED900-4E45-4AF1-A861-6BB5E02FB45A}"/>
              </a:ext>
            </a:extLst>
          </p:cNvPr>
          <p:cNvSpPr>
            <a:spLocks noGrp="1"/>
          </p:cNvSpPr>
          <p:nvPr>
            <p:ph type="title"/>
          </p:nvPr>
        </p:nvSpPr>
        <p:spPr/>
        <p:txBody>
          <a:bodyPr/>
          <a:lstStyle/>
          <a:p>
            <a:pPr algn="ctr"/>
            <a:r>
              <a:rPr lang="es-ES" dirty="0">
                <a:solidFill>
                  <a:srgbClr val="0070C0"/>
                </a:solidFill>
              </a:rPr>
              <a:t>ELEMENTOS DEL PROYECTO DE VIDA</a:t>
            </a:r>
          </a:p>
        </p:txBody>
      </p:sp>
      <p:sp>
        <p:nvSpPr>
          <p:cNvPr id="3" name="Marcador de contenido 2">
            <a:extLst>
              <a:ext uri="{FF2B5EF4-FFF2-40B4-BE49-F238E27FC236}">
                <a16:creationId xmlns:a16="http://schemas.microsoft.com/office/drawing/2014/main" id="{54C88515-79DB-4744-990F-899559E845EA}"/>
              </a:ext>
            </a:extLst>
          </p:cNvPr>
          <p:cNvSpPr>
            <a:spLocks noGrp="1"/>
          </p:cNvSpPr>
          <p:nvPr>
            <p:ph idx="1"/>
          </p:nvPr>
        </p:nvSpPr>
        <p:spPr/>
        <p:txBody>
          <a:bodyPr/>
          <a:lstStyle/>
          <a:p>
            <a:pPr algn="ctr"/>
            <a:r>
              <a:rPr lang="es-ES" dirty="0"/>
              <a:t>ACCIONES COMPROMETIDAS, OBJETIVOS Y METAS.</a:t>
            </a:r>
          </a:p>
          <a:p>
            <a:pPr algn="ctr"/>
            <a:r>
              <a:rPr lang="es-ES" dirty="0"/>
              <a:t>RELACIÓN DE COHERENCIA.</a:t>
            </a:r>
          </a:p>
          <a:p>
            <a:pPr algn="ctr"/>
            <a:r>
              <a:rPr lang="es-ES" dirty="0"/>
              <a:t>VALORES: GUÍA. LO QUE LE IMPORTA A LA PERSONA. </a:t>
            </a:r>
          </a:p>
          <a:p>
            <a:pPr marL="0" indent="0">
              <a:buNone/>
            </a:pPr>
            <a:endParaRPr lang="es-ES" dirty="0"/>
          </a:p>
          <a:p>
            <a:pPr marL="0" indent="0" algn="ctr">
              <a:buNone/>
            </a:pPr>
            <a:r>
              <a:rPr lang="es-ES" sz="2400" dirty="0"/>
              <a:t>Algunas de las acciones podrá realizarlas sola la persona y las demás se incluyen en el </a:t>
            </a:r>
            <a:r>
              <a:rPr lang="es-ES" sz="2400" b="1" dirty="0"/>
              <a:t>plan de apoyos</a:t>
            </a:r>
            <a:r>
              <a:rPr lang="es-ES" sz="2400" dirty="0"/>
              <a:t>. </a:t>
            </a:r>
          </a:p>
        </p:txBody>
      </p:sp>
      <p:pic>
        <p:nvPicPr>
          <p:cNvPr id="4" name="Marcador de contenido 3">
            <a:extLst>
              <a:ext uri="{FF2B5EF4-FFF2-40B4-BE49-F238E27FC236}">
                <a16:creationId xmlns:a16="http://schemas.microsoft.com/office/drawing/2014/main" id="{229655E6-A24A-48AF-A73B-0717B1434AEA}"/>
              </a:ext>
            </a:extLst>
          </p:cNvPr>
          <p:cNvPicPr>
            <a:picLocks noChangeAspect="1"/>
          </p:cNvPicPr>
          <p:nvPr/>
        </p:nvPicPr>
        <p:blipFill>
          <a:blip r:embed="rId2"/>
          <a:stretch>
            <a:fillRect/>
          </a:stretch>
        </p:blipFill>
        <p:spPr>
          <a:xfrm>
            <a:off x="8774968" y="5424261"/>
            <a:ext cx="2578832" cy="1182727"/>
          </a:xfrm>
          <a:prstGeom prst="rect">
            <a:avLst/>
          </a:prstGeom>
        </p:spPr>
      </p:pic>
    </p:spTree>
    <p:extLst>
      <p:ext uri="{BB962C8B-B14F-4D97-AF65-F5344CB8AC3E}">
        <p14:creationId xmlns:p14="http://schemas.microsoft.com/office/powerpoint/2010/main" val="3005626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66813C-6EA8-4844-9F11-4351B45B6CAA}"/>
              </a:ext>
            </a:extLst>
          </p:cNvPr>
          <p:cNvSpPr>
            <a:spLocks noGrp="1"/>
          </p:cNvSpPr>
          <p:nvPr>
            <p:ph type="title"/>
          </p:nvPr>
        </p:nvSpPr>
        <p:spPr/>
        <p:txBody>
          <a:bodyPr/>
          <a:lstStyle/>
          <a:p>
            <a:pPr algn="ctr"/>
            <a:r>
              <a:rPr lang="es-ES" dirty="0">
                <a:solidFill>
                  <a:srgbClr val="0070C0"/>
                </a:solidFill>
              </a:rPr>
              <a:t>FUENTES DE IMPORTANCIA </a:t>
            </a:r>
          </a:p>
        </p:txBody>
      </p:sp>
      <p:pic>
        <p:nvPicPr>
          <p:cNvPr id="6146" name="Picture 2" descr="Importante, Polaroid, Pie De Imprenta, Nota, Atención">
            <a:extLst>
              <a:ext uri="{FF2B5EF4-FFF2-40B4-BE49-F238E27FC236}">
                <a16:creationId xmlns:a16="http://schemas.microsoft.com/office/drawing/2014/main" id="{F2D916C8-028D-43E6-95BB-BB278577B64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24000" y="1395600"/>
            <a:ext cx="9144000" cy="43194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E0B6E6D7-A7F9-4A09-897C-7DEF026F4DA0}"/>
              </a:ext>
            </a:extLst>
          </p:cNvPr>
          <p:cNvSpPr>
            <a:spLocks noGrp="1"/>
          </p:cNvSpPr>
          <p:nvPr>
            <p:ph idx="1"/>
          </p:nvPr>
        </p:nvSpPr>
        <p:spPr/>
        <p:txBody>
          <a:bodyPr/>
          <a:lstStyle/>
          <a:p>
            <a:pPr algn="ctr"/>
            <a:r>
              <a:rPr lang="es-ES" b="1" dirty="0">
                <a:solidFill>
                  <a:srgbClr val="FF0000"/>
                </a:solidFill>
              </a:rPr>
              <a:t>PERTENENCIA</a:t>
            </a:r>
          </a:p>
          <a:p>
            <a:pPr algn="ctr"/>
            <a:r>
              <a:rPr lang="es-ES" b="1" dirty="0">
                <a:solidFill>
                  <a:srgbClr val="FF0000"/>
                </a:solidFill>
              </a:rPr>
              <a:t>TRASCENDENCIA</a:t>
            </a:r>
          </a:p>
          <a:p>
            <a:pPr algn="ctr"/>
            <a:r>
              <a:rPr lang="es-ES" b="1" dirty="0">
                <a:solidFill>
                  <a:srgbClr val="FF0000"/>
                </a:solidFill>
              </a:rPr>
              <a:t>CONTRIBUCIÓN</a:t>
            </a:r>
          </a:p>
          <a:p>
            <a:pPr algn="ctr"/>
            <a:r>
              <a:rPr lang="es-ES" b="1" dirty="0">
                <a:solidFill>
                  <a:srgbClr val="FF0000"/>
                </a:solidFill>
              </a:rPr>
              <a:t>SENTIR</a:t>
            </a:r>
          </a:p>
          <a:p>
            <a:pPr algn="ctr"/>
            <a:r>
              <a:rPr lang="es-ES" b="1" dirty="0">
                <a:solidFill>
                  <a:srgbClr val="FF0000"/>
                </a:solidFill>
              </a:rPr>
              <a:t>CRECIMIENTO PERSONAL</a:t>
            </a:r>
          </a:p>
          <a:p>
            <a:pPr algn="ctr"/>
            <a:r>
              <a:rPr lang="es-ES" b="1" dirty="0">
                <a:solidFill>
                  <a:srgbClr val="FF0000"/>
                </a:solidFill>
              </a:rPr>
              <a:t>COHERENCIA</a:t>
            </a:r>
          </a:p>
          <a:p>
            <a:pPr algn="ctr"/>
            <a:r>
              <a:rPr lang="es-ES" b="1" dirty="0">
                <a:solidFill>
                  <a:srgbClr val="FF0000"/>
                </a:solidFill>
              </a:rPr>
              <a:t>ORIENTACIÓN</a:t>
            </a:r>
          </a:p>
        </p:txBody>
      </p:sp>
      <p:pic>
        <p:nvPicPr>
          <p:cNvPr id="4" name="Marcador de contenido 3">
            <a:extLst>
              <a:ext uri="{FF2B5EF4-FFF2-40B4-BE49-F238E27FC236}">
                <a16:creationId xmlns:a16="http://schemas.microsoft.com/office/drawing/2014/main" id="{B7AACA5B-6CC7-4F6C-9A75-3B20DA3D5F06}"/>
              </a:ext>
            </a:extLst>
          </p:cNvPr>
          <p:cNvPicPr>
            <a:picLocks noChangeAspect="1"/>
          </p:cNvPicPr>
          <p:nvPr/>
        </p:nvPicPr>
        <p:blipFill>
          <a:blip r:embed="rId4"/>
          <a:stretch>
            <a:fillRect/>
          </a:stretch>
        </p:blipFill>
        <p:spPr>
          <a:xfrm>
            <a:off x="8774968" y="5424261"/>
            <a:ext cx="2578832" cy="1182727"/>
          </a:xfrm>
          <a:prstGeom prst="rect">
            <a:avLst/>
          </a:prstGeom>
        </p:spPr>
      </p:pic>
    </p:spTree>
    <p:extLst>
      <p:ext uri="{BB962C8B-B14F-4D97-AF65-F5344CB8AC3E}">
        <p14:creationId xmlns:p14="http://schemas.microsoft.com/office/powerpoint/2010/main" val="1036707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54639E-1982-4EB8-88BF-C9DA34105D60}"/>
              </a:ext>
            </a:extLst>
          </p:cNvPr>
          <p:cNvSpPr>
            <a:spLocks noGrp="1"/>
          </p:cNvSpPr>
          <p:nvPr>
            <p:ph type="title"/>
          </p:nvPr>
        </p:nvSpPr>
        <p:spPr/>
        <p:txBody>
          <a:bodyPr/>
          <a:lstStyle/>
          <a:p>
            <a:pPr algn="ctr"/>
            <a:r>
              <a:rPr lang="es-ES" dirty="0">
                <a:solidFill>
                  <a:srgbClr val="0070C0"/>
                </a:solidFill>
              </a:rPr>
              <a:t>PASOS DEL APOYO AL PROYECTO DE VIDA</a:t>
            </a:r>
          </a:p>
        </p:txBody>
      </p:sp>
      <p:sp>
        <p:nvSpPr>
          <p:cNvPr id="3" name="Marcador de contenido 2">
            <a:extLst>
              <a:ext uri="{FF2B5EF4-FFF2-40B4-BE49-F238E27FC236}">
                <a16:creationId xmlns:a16="http://schemas.microsoft.com/office/drawing/2014/main" id="{9141B470-2D5A-45EC-BA03-76C01E402AE7}"/>
              </a:ext>
            </a:extLst>
          </p:cNvPr>
          <p:cNvSpPr>
            <a:spLocks noGrp="1"/>
          </p:cNvSpPr>
          <p:nvPr>
            <p:ph idx="1"/>
          </p:nvPr>
        </p:nvSpPr>
        <p:spPr/>
        <p:txBody>
          <a:bodyPr>
            <a:normAutofit/>
          </a:bodyPr>
          <a:lstStyle/>
          <a:p>
            <a:r>
              <a:rPr lang="es-ES" sz="2400" dirty="0"/>
              <a:t>IDENTIFICACIÓN DE LO IMPORTANTE:  a través de la historia de vida podemos identificar las áreas de valor para la persona. No se trata de recoger datos biográficos sino la esencia de la persona a través de como nos cuenta su historia. No hay guion fijo, ser flexibles. </a:t>
            </a:r>
          </a:p>
          <a:p>
            <a:r>
              <a:rPr lang="es-ES" sz="2400" dirty="0"/>
              <a:t>PLANIFICACIÓN DE ACCIONES SIGNIFICATIVAS (“Pasando de palabras a acciones”). Establecer objetivos específicos, como una acción al servicio de una dirección de valor. </a:t>
            </a:r>
          </a:p>
          <a:p>
            <a:r>
              <a:rPr lang="es-ES" sz="2400" dirty="0"/>
              <a:t>MONITOREO: valorar junto a la persona el progreso de una vida significativa para ella. </a:t>
            </a:r>
          </a:p>
        </p:txBody>
      </p:sp>
      <p:sp>
        <p:nvSpPr>
          <p:cNvPr id="4" name="Flecha: a la derecha 3">
            <a:extLst>
              <a:ext uri="{FF2B5EF4-FFF2-40B4-BE49-F238E27FC236}">
                <a16:creationId xmlns:a16="http://schemas.microsoft.com/office/drawing/2014/main" id="{9C885F81-AD3B-4E84-A107-DF50A8834087}"/>
              </a:ext>
            </a:extLst>
          </p:cNvPr>
          <p:cNvSpPr/>
          <p:nvPr/>
        </p:nvSpPr>
        <p:spPr>
          <a:xfrm>
            <a:off x="1186375" y="1182907"/>
            <a:ext cx="9819249" cy="383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Marcador de contenido 3">
            <a:extLst>
              <a:ext uri="{FF2B5EF4-FFF2-40B4-BE49-F238E27FC236}">
                <a16:creationId xmlns:a16="http://schemas.microsoft.com/office/drawing/2014/main" id="{BA270702-2C8D-4D21-B0AC-BAB59C91BBCA}"/>
              </a:ext>
            </a:extLst>
          </p:cNvPr>
          <p:cNvPicPr>
            <a:picLocks noChangeAspect="1"/>
          </p:cNvPicPr>
          <p:nvPr/>
        </p:nvPicPr>
        <p:blipFill>
          <a:blip r:embed="rId2"/>
          <a:stretch>
            <a:fillRect/>
          </a:stretch>
        </p:blipFill>
        <p:spPr>
          <a:xfrm>
            <a:off x="8774968" y="4994236"/>
            <a:ext cx="2578832" cy="1182727"/>
          </a:xfrm>
          <a:prstGeom prst="rect">
            <a:avLst/>
          </a:prstGeom>
        </p:spPr>
      </p:pic>
    </p:spTree>
    <p:extLst>
      <p:ext uri="{BB962C8B-B14F-4D97-AF65-F5344CB8AC3E}">
        <p14:creationId xmlns:p14="http://schemas.microsoft.com/office/powerpoint/2010/main" val="2576380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6CE99-0DD7-4C1F-A265-F8D2521306DF}"/>
              </a:ext>
            </a:extLst>
          </p:cNvPr>
          <p:cNvSpPr>
            <a:spLocks noGrp="1"/>
          </p:cNvSpPr>
          <p:nvPr>
            <p:ph type="title"/>
          </p:nvPr>
        </p:nvSpPr>
        <p:spPr/>
        <p:txBody>
          <a:bodyPr/>
          <a:lstStyle/>
          <a:p>
            <a:pPr algn="ctr"/>
            <a:r>
              <a:rPr lang="es-ES" dirty="0">
                <a:solidFill>
                  <a:srgbClr val="0070C0"/>
                </a:solidFill>
              </a:rPr>
              <a:t>ELABORAR EL PLAN DE APOYOS I</a:t>
            </a:r>
          </a:p>
        </p:txBody>
      </p:sp>
      <p:sp>
        <p:nvSpPr>
          <p:cNvPr id="3" name="Marcador de contenido 2">
            <a:extLst>
              <a:ext uri="{FF2B5EF4-FFF2-40B4-BE49-F238E27FC236}">
                <a16:creationId xmlns:a16="http://schemas.microsoft.com/office/drawing/2014/main" id="{86A9F10D-6BCA-4476-B9BB-695EC8CF707A}"/>
              </a:ext>
            </a:extLst>
          </p:cNvPr>
          <p:cNvSpPr>
            <a:spLocks noGrp="1"/>
          </p:cNvSpPr>
          <p:nvPr>
            <p:ph idx="1"/>
          </p:nvPr>
        </p:nvSpPr>
        <p:spPr/>
        <p:txBody>
          <a:bodyPr/>
          <a:lstStyle/>
          <a:p>
            <a:pPr marL="0" indent="0" algn="ctr">
              <a:buNone/>
            </a:pPr>
            <a:r>
              <a:rPr lang="es-ES" dirty="0"/>
              <a:t>Cuando la persona lo precise se elaborará un </a:t>
            </a:r>
            <a:r>
              <a:rPr lang="es-ES" b="1" dirty="0"/>
              <a:t>plan de apoyos </a:t>
            </a:r>
            <a:r>
              <a:rPr lang="es-ES" dirty="0"/>
              <a:t>que abracará todas las dimensiones que forman parte del desarrollo personal y social de la persona. Consensuado con la persona (ayudas económicas, actividades comunitarias, …). </a:t>
            </a:r>
          </a:p>
          <a:p>
            <a:pPr marL="0" indent="0" algn="ctr">
              <a:buNone/>
            </a:pPr>
            <a:endParaRPr lang="es-ES" dirty="0"/>
          </a:p>
          <a:p>
            <a:pPr marL="0" indent="0" algn="ctr">
              <a:buNone/>
            </a:pPr>
            <a:r>
              <a:rPr lang="es-ES" dirty="0"/>
              <a:t>La elaboración del plan de apoyos requiere definir si la persona necesita apoyos y decidir quién y cuando proveerá dicho apoyo. </a:t>
            </a:r>
          </a:p>
        </p:txBody>
      </p:sp>
      <p:pic>
        <p:nvPicPr>
          <p:cNvPr id="4" name="Marcador de contenido 3">
            <a:extLst>
              <a:ext uri="{FF2B5EF4-FFF2-40B4-BE49-F238E27FC236}">
                <a16:creationId xmlns:a16="http://schemas.microsoft.com/office/drawing/2014/main" id="{D75EEB03-DAEF-41D4-8D16-871BC359C89C}"/>
              </a:ext>
            </a:extLst>
          </p:cNvPr>
          <p:cNvPicPr>
            <a:picLocks noChangeAspect="1"/>
          </p:cNvPicPr>
          <p:nvPr/>
        </p:nvPicPr>
        <p:blipFill>
          <a:blip r:embed="rId2"/>
          <a:stretch>
            <a:fillRect/>
          </a:stretch>
        </p:blipFill>
        <p:spPr>
          <a:xfrm>
            <a:off x="8774968" y="4994236"/>
            <a:ext cx="2578832" cy="1182727"/>
          </a:xfrm>
          <a:prstGeom prst="rect">
            <a:avLst/>
          </a:prstGeom>
        </p:spPr>
      </p:pic>
    </p:spTree>
    <p:extLst>
      <p:ext uri="{BB962C8B-B14F-4D97-AF65-F5344CB8AC3E}">
        <p14:creationId xmlns:p14="http://schemas.microsoft.com/office/powerpoint/2010/main" val="499500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71EDB-A76A-4F2C-B7D6-0F16B7924568}"/>
              </a:ext>
            </a:extLst>
          </p:cNvPr>
          <p:cNvSpPr>
            <a:spLocks noGrp="1"/>
          </p:cNvSpPr>
          <p:nvPr>
            <p:ph type="title"/>
          </p:nvPr>
        </p:nvSpPr>
        <p:spPr/>
        <p:txBody>
          <a:bodyPr/>
          <a:lstStyle/>
          <a:p>
            <a:pPr algn="ctr"/>
            <a:r>
              <a:rPr lang="es-ES" dirty="0">
                <a:solidFill>
                  <a:srgbClr val="0070C0"/>
                </a:solidFill>
              </a:rPr>
              <a:t>ELABORACIÓN DEL PLAN DE APOYOS II</a:t>
            </a:r>
          </a:p>
        </p:txBody>
      </p:sp>
      <p:pic>
        <p:nvPicPr>
          <p:cNvPr id="4" name="Imagen 3">
            <a:extLst>
              <a:ext uri="{FF2B5EF4-FFF2-40B4-BE49-F238E27FC236}">
                <a16:creationId xmlns:a16="http://schemas.microsoft.com/office/drawing/2014/main" id="{E02D25AC-7E58-406E-B62D-1612EDE387D9}"/>
              </a:ext>
            </a:extLst>
          </p:cNvPr>
          <p:cNvPicPr>
            <a:picLocks noChangeAspect="1"/>
          </p:cNvPicPr>
          <p:nvPr/>
        </p:nvPicPr>
        <p:blipFill>
          <a:blip r:embed="rId2"/>
          <a:stretch>
            <a:fillRect/>
          </a:stretch>
        </p:blipFill>
        <p:spPr>
          <a:xfrm>
            <a:off x="3671887" y="2275791"/>
            <a:ext cx="4848225" cy="3238500"/>
          </a:xfrm>
          <a:prstGeom prst="rect">
            <a:avLst/>
          </a:prstGeom>
        </p:spPr>
      </p:pic>
      <p:sp>
        <p:nvSpPr>
          <p:cNvPr id="3" name="Marcador de contenido 2">
            <a:extLst>
              <a:ext uri="{FF2B5EF4-FFF2-40B4-BE49-F238E27FC236}">
                <a16:creationId xmlns:a16="http://schemas.microsoft.com/office/drawing/2014/main" id="{D94E5631-257E-4F9F-8206-9AB318826F5F}"/>
              </a:ext>
            </a:extLst>
          </p:cNvPr>
          <p:cNvSpPr>
            <a:spLocks noGrp="1"/>
          </p:cNvSpPr>
          <p:nvPr>
            <p:ph idx="1"/>
          </p:nvPr>
        </p:nvSpPr>
        <p:spPr>
          <a:xfrm>
            <a:off x="838200" y="2022573"/>
            <a:ext cx="10515600" cy="4351338"/>
          </a:xfrm>
        </p:spPr>
        <p:txBody>
          <a:bodyPr/>
          <a:lstStyle/>
          <a:p>
            <a:pPr marL="0" indent="0">
              <a:buNone/>
            </a:pPr>
            <a:r>
              <a:rPr lang="es-ES" b="1" dirty="0"/>
              <a:t>Identificar el punto de partida, la dirección y dónde quiere llegar, las etapas del camino y las necesidades de apoyo para recorrer el camino.</a:t>
            </a:r>
          </a:p>
          <a:p>
            <a:pPr marL="0" indent="0" algn="ctr">
              <a:buNone/>
            </a:pPr>
            <a:r>
              <a:rPr lang="es-ES" b="1" dirty="0"/>
              <a:t>-En qué situación se encuentra la persona ahora.</a:t>
            </a:r>
          </a:p>
          <a:p>
            <a:pPr marL="0" indent="0" algn="ctr">
              <a:buNone/>
            </a:pPr>
            <a:r>
              <a:rPr lang="es-ES" b="1" dirty="0"/>
              <a:t>-Cómo le gustaría que fuese y para qué. Prioridades de la persona.</a:t>
            </a:r>
          </a:p>
          <a:p>
            <a:pPr marL="0" indent="0" algn="ctr">
              <a:buNone/>
            </a:pPr>
            <a:r>
              <a:rPr lang="es-ES" b="1" dirty="0"/>
              <a:t>-Qué cualidades le gustaría desarrollar en las diferentes áreas importantes.</a:t>
            </a:r>
          </a:p>
          <a:p>
            <a:pPr marL="0" indent="0" algn="ctr">
              <a:buNone/>
            </a:pPr>
            <a:r>
              <a:rPr lang="es-ES" b="1" dirty="0"/>
              <a:t>-Apoyos que necesita.</a:t>
            </a:r>
          </a:p>
          <a:p>
            <a:pPr marL="0" indent="0" algn="ctr">
              <a:buNone/>
            </a:pPr>
            <a:r>
              <a:rPr lang="es-ES" b="1" dirty="0"/>
              <a:t>-Concreción. </a:t>
            </a:r>
          </a:p>
        </p:txBody>
      </p:sp>
      <p:pic>
        <p:nvPicPr>
          <p:cNvPr id="5" name="Marcador de contenido 3">
            <a:extLst>
              <a:ext uri="{FF2B5EF4-FFF2-40B4-BE49-F238E27FC236}">
                <a16:creationId xmlns:a16="http://schemas.microsoft.com/office/drawing/2014/main" id="{3116D11C-4899-4D4E-911C-F5F2C96845E0}"/>
              </a:ext>
            </a:extLst>
          </p:cNvPr>
          <p:cNvPicPr>
            <a:picLocks noChangeAspect="1"/>
          </p:cNvPicPr>
          <p:nvPr/>
        </p:nvPicPr>
        <p:blipFill>
          <a:blip r:embed="rId3"/>
          <a:stretch>
            <a:fillRect/>
          </a:stretch>
        </p:blipFill>
        <p:spPr>
          <a:xfrm>
            <a:off x="8943781" y="5310148"/>
            <a:ext cx="2578832" cy="1182727"/>
          </a:xfrm>
          <a:prstGeom prst="rect">
            <a:avLst/>
          </a:prstGeom>
        </p:spPr>
      </p:pic>
    </p:spTree>
    <p:extLst>
      <p:ext uri="{BB962C8B-B14F-4D97-AF65-F5344CB8AC3E}">
        <p14:creationId xmlns:p14="http://schemas.microsoft.com/office/powerpoint/2010/main" val="1876131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999A20-8B2B-4247-AD9B-51B6947557B8}"/>
              </a:ext>
            </a:extLst>
          </p:cNvPr>
          <p:cNvSpPr>
            <a:spLocks noGrp="1"/>
          </p:cNvSpPr>
          <p:nvPr>
            <p:ph type="title"/>
          </p:nvPr>
        </p:nvSpPr>
        <p:spPr/>
        <p:txBody>
          <a:bodyPr/>
          <a:lstStyle/>
          <a:p>
            <a:pPr algn="ctr"/>
            <a:r>
              <a:rPr lang="es-ES" b="1" dirty="0">
                <a:solidFill>
                  <a:srgbClr val="0070C0"/>
                </a:solidFill>
              </a:rPr>
              <a:t>¿Cómo nos sentimos los profesionales?</a:t>
            </a:r>
          </a:p>
        </p:txBody>
      </p:sp>
      <p:pic>
        <p:nvPicPr>
          <p:cNvPr id="2052" name="Picture 4" descr="Playmobil, Cifras, Período De Sesiones, Hable, Hablar">
            <a:extLst>
              <a:ext uri="{FF2B5EF4-FFF2-40B4-BE49-F238E27FC236}">
                <a16:creationId xmlns:a16="http://schemas.microsoft.com/office/drawing/2014/main" id="{0862676D-39B0-41A9-871E-85805A7852D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525172" y="2745724"/>
            <a:ext cx="5141656" cy="38562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492BDE59-3798-4BF5-B640-7794BF02D5D1}"/>
              </a:ext>
            </a:extLst>
          </p:cNvPr>
          <p:cNvSpPr>
            <a:spLocks noGrp="1"/>
          </p:cNvSpPr>
          <p:nvPr>
            <p:ph idx="1"/>
          </p:nvPr>
        </p:nvSpPr>
        <p:spPr>
          <a:xfrm>
            <a:off x="1058241" y="1552426"/>
            <a:ext cx="10413141" cy="4081053"/>
          </a:xfrm>
        </p:spPr>
        <p:txBody>
          <a:bodyPr/>
          <a:lstStyle/>
          <a:p>
            <a:pPr marL="0" indent="0" algn="ctr">
              <a:buNone/>
            </a:pPr>
            <a:r>
              <a:rPr lang="es-ES" b="1" dirty="0"/>
              <a:t>Finalizar con una reflexión personal sobre como nos sentimos ante el cambio de paradigma.</a:t>
            </a:r>
          </a:p>
          <a:p>
            <a:pPr marL="0" indent="0" algn="ctr">
              <a:buNone/>
            </a:pPr>
            <a:endParaRPr lang="es-ES" dirty="0"/>
          </a:p>
          <a:p>
            <a:pPr marL="0" indent="0">
              <a:buNone/>
            </a:pPr>
            <a:r>
              <a:rPr lang="es-ES" b="1" dirty="0">
                <a:solidFill>
                  <a:srgbClr val="FF0000"/>
                </a:solidFill>
                <a:latin typeface="Arial Narrow" panose="020B0606020202030204" pitchFamily="34" charset="0"/>
              </a:rPr>
              <a:t>FRUSTRACCIÓN </a:t>
            </a:r>
          </a:p>
          <a:p>
            <a:pPr marL="0" indent="0" algn="r">
              <a:buNone/>
            </a:pPr>
            <a:r>
              <a:rPr lang="es-ES" b="1" dirty="0">
                <a:solidFill>
                  <a:srgbClr val="FFC000"/>
                </a:solidFill>
                <a:latin typeface="Aharoni" panose="02010803020104030203" pitchFamily="2" charset="-79"/>
                <a:cs typeface="Aharoni" panose="02010803020104030203" pitchFamily="2" charset="-79"/>
              </a:rPr>
              <a:t>SENSACIÓN DE NO AVANZAR</a:t>
            </a:r>
          </a:p>
          <a:p>
            <a:pPr marL="0" indent="0">
              <a:buNone/>
            </a:pPr>
            <a:r>
              <a:rPr lang="es-ES" b="1" dirty="0">
                <a:solidFill>
                  <a:srgbClr val="00B050"/>
                </a:solidFill>
                <a:latin typeface="Bahnschrift Light Condensed" panose="020B0502040204020203" pitchFamily="34" charset="0"/>
              </a:rPr>
              <a:t>MÁS CONECTADAS CON NUESTROS VALORES</a:t>
            </a:r>
          </a:p>
          <a:p>
            <a:pPr marL="0" indent="0">
              <a:buNone/>
            </a:pPr>
            <a:endParaRPr lang="es-ES" b="1" dirty="0">
              <a:solidFill>
                <a:srgbClr val="00B050"/>
              </a:solidFill>
              <a:latin typeface="Bahnschrift Light Condensed" panose="020B0502040204020203" pitchFamily="34" charset="0"/>
            </a:endParaRPr>
          </a:p>
          <a:p>
            <a:pPr marL="0" indent="0">
              <a:buNone/>
            </a:pPr>
            <a:r>
              <a:rPr lang="es-ES" b="1" dirty="0">
                <a:solidFill>
                  <a:srgbClr val="7030A0"/>
                </a:solidFill>
                <a:latin typeface="Bahnschrift Light Condensed" panose="020B0502040204020203" pitchFamily="34" charset="0"/>
              </a:rPr>
              <a:t>ETC….</a:t>
            </a:r>
          </a:p>
        </p:txBody>
      </p:sp>
      <p:pic>
        <p:nvPicPr>
          <p:cNvPr id="5" name="Marcador de contenido 3">
            <a:extLst>
              <a:ext uri="{FF2B5EF4-FFF2-40B4-BE49-F238E27FC236}">
                <a16:creationId xmlns:a16="http://schemas.microsoft.com/office/drawing/2014/main" id="{40073F0C-E9CF-4703-B77D-7F2202F8A224}"/>
              </a:ext>
            </a:extLst>
          </p:cNvPr>
          <p:cNvPicPr>
            <a:picLocks noChangeAspect="1"/>
          </p:cNvPicPr>
          <p:nvPr/>
        </p:nvPicPr>
        <p:blipFill>
          <a:blip r:embed="rId4"/>
          <a:stretch>
            <a:fillRect/>
          </a:stretch>
        </p:blipFill>
        <p:spPr>
          <a:xfrm>
            <a:off x="9112591" y="5310148"/>
            <a:ext cx="2578832" cy="1182727"/>
          </a:xfrm>
          <a:prstGeom prst="rect">
            <a:avLst/>
          </a:prstGeom>
        </p:spPr>
      </p:pic>
    </p:spTree>
    <p:extLst>
      <p:ext uri="{BB962C8B-B14F-4D97-AF65-F5344CB8AC3E}">
        <p14:creationId xmlns:p14="http://schemas.microsoft.com/office/powerpoint/2010/main" val="1453215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F0F2C46-D7D1-45FB-8F78-552A85EE0718}"/>
              </a:ext>
            </a:extLst>
          </p:cNvPr>
          <p:cNvSpPr txBox="1"/>
          <p:nvPr/>
        </p:nvSpPr>
        <p:spPr>
          <a:xfrm>
            <a:off x="3302390" y="1473732"/>
            <a:ext cx="6098344" cy="4031873"/>
          </a:xfrm>
          <a:prstGeom prst="rect">
            <a:avLst/>
          </a:prstGeom>
          <a:noFill/>
        </p:spPr>
        <p:txBody>
          <a:bodyPr wrap="square">
            <a:spAutoFit/>
          </a:bodyPr>
          <a:lstStyle/>
          <a:p>
            <a:pPr marL="0" indent="0" algn="ctr">
              <a:buNone/>
            </a:pPr>
            <a:r>
              <a:rPr lang="es-ES" sz="3200" dirty="0">
                <a:solidFill>
                  <a:srgbClr val="002060"/>
                </a:solidFill>
                <a:latin typeface="arial" panose="020B0604020202020204" pitchFamily="34" charset="0"/>
              </a:rPr>
              <a:t>“</a:t>
            </a:r>
            <a:r>
              <a:rPr lang="es-ES" sz="3200" b="0" i="0" dirty="0">
                <a:solidFill>
                  <a:srgbClr val="002060"/>
                </a:solidFill>
                <a:effectLst/>
                <a:latin typeface="arial" panose="020B0604020202020204" pitchFamily="34" charset="0"/>
              </a:rPr>
              <a:t>Si quieres construir un </a:t>
            </a:r>
            <a:r>
              <a:rPr lang="es-ES" sz="3200" i="0" dirty="0">
                <a:solidFill>
                  <a:srgbClr val="002060"/>
                </a:solidFill>
                <a:effectLst/>
                <a:latin typeface="arial" panose="020B0604020202020204" pitchFamily="34" charset="0"/>
              </a:rPr>
              <a:t>barco</a:t>
            </a:r>
            <a:r>
              <a:rPr lang="es-ES" sz="3200" b="0" i="0" dirty="0">
                <a:solidFill>
                  <a:srgbClr val="002060"/>
                </a:solidFill>
                <a:effectLst/>
                <a:latin typeface="arial" panose="020B0604020202020204" pitchFamily="34" charset="0"/>
              </a:rPr>
              <a:t>, no empieces por buscar madera, cortar tablas o distribuir el trabajo. Evoca primero en los hombres y mujeres el anhelo del mar libre y ancho</a:t>
            </a:r>
            <a:r>
              <a:rPr lang="es-ES" sz="3200" dirty="0">
                <a:solidFill>
                  <a:srgbClr val="002060"/>
                </a:solidFill>
                <a:latin typeface="arial" panose="020B0604020202020204" pitchFamily="34" charset="0"/>
              </a:rPr>
              <a:t>”</a:t>
            </a:r>
            <a:endParaRPr lang="es-ES" sz="3200" b="0" i="0" dirty="0">
              <a:solidFill>
                <a:srgbClr val="002060"/>
              </a:solidFill>
              <a:effectLst/>
              <a:latin typeface="arial" panose="020B0604020202020204" pitchFamily="34" charset="0"/>
            </a:endParaRPr>
          </a:p>
          <a:p>
            <a:pPr marL="0" indent="0" algn="ctr">
              <a:buNone/>
            </a:pPr>
            <a:endParaRPr lang="es-ES" sz="3200" b="0" i="0" dirty="0">
              <a:solidFill>
                <a:srgbClr val="002060"/>
              </a:solidFill>
              <a:effectLst/>
              <a:latin typeface="arial" panose="020B0604020202020204" pitchFamily="34" charset="0"/>
            </a:endParaRPr>
          </a:p>
          <a:p>
            <a:pPr marL="0" indent="0" algn="ctr">
              <a:buNone/>
            </a:pPr>
            <a:r>
              <a:rPr lang="es-ES" sz="3200" dirty="0">
                <a:solidFill>
                  <a:srgbClr val="002060"/>
                </a:solidFill>
              </a:rPr>
              <a:t>Antoine de Saint-Exupéry</a:t>
            </a:r>
          </a:p>
        </p:txBody>
      </p:sp>
    </p:spTree>
    <p:extLst>
      <p:ext uri="{BB962C8B-B14F-4D97-AF65-F5344CB8AC3E}">
        <p14:creationId xmlns:p14="http://schemas.microsoft.com/office/powerpoint/2010/main" val="324229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A9F40E-A1A0-40C9-BC1A-D5CE20C43F20}"/>
              </a:ext>
            </a:extLst>
          </p:cNvPr>
          <p:cNvSpPr>
            <a:spLocks noGrp="1"/>
          </p:cNvSpPr>
          <p:nvPr>
            <p:ph idx="1"/>
          </p:nvPr>
        </p:nvSpPr>
        <p:spPr>
          <a:xfrm>
            <a:off x="964810" y="784615"/>
            <a:ext cx="10515600" cy="4351338"/>
          </a:xfrm>
        </p:spPr>
        <p:txBody>
          <a:bodyPr/>
          <a:lstStyle/>
          <a:p>
            <a:pPr marL="0" indent="0">
              <a:buNone/>
            </a:pPr>
            <a:r>
              <a:rPr lang="es-ES" b="1" dirty="0"/>
              <a:t>BIBLIOGRAFÍA:</a:t>
            </a:r>
          </a:p>
          <a:p>
            <a:pPr marL="0" indent="0">
              <a:buNone/>
            </a:pPr>
            <a:r>
              <a:rPr lang="es-ES" dirty="0"/>
              <a:t>-</a:t>
            </a:r>
            <a:r>
              <a:rPr lang="es-ES" sz="2400" dirty="0"/>
              <a:t>Salgado Pascual, Carlos (2019).</a:t>
            </a:r>
            <a:r>
              <a:rPr lang="es-ES" sz="2400" i="1" dirty="0"/>
              <a:t> “Guía para la activación del proyecto de vida para la inclusión social”. </a:t>
            </a:r>
            <a:r>
              <a:rPr lang="es-ES" sz="2400" dirty="0"/>
              <a:t>Junta de Castilla y León.</a:t>
            </a:r>
          </a:p>
          <a:p>
            <a:pPr marL="0" indent="0">
              <a:buNone/>
            </a:pPr>
            <a:r>
              <a:rPr lang="es-ES" sz="2400" dirty="0"/>
              <a:t>-https://familia.jcyl.es/web/es/drogas.html</a:t>
            </a:r>
          </a:p>
          <a:p>
            <a:pPr marL="0" indent="0">
              <a:buNone/>
            </a:pPr>
            <a:r>
              <a:rPr lang="es-ES" sz="2400" dirty="0"/>
              <a:t>-https://serviciossociales.jcyl.es/web/es/servicios-sociales.html</a:t>
            </a:r>
          </a:p>
          <a:p>
            <a:pPr marL="0" indent="0">
              <a:buNone/>
            </a:pPr>
            <a:endParaRPr lang="es-ES" sz="2400" dirty="0"/>
          </a:p>
          <a:p>
            <a:pPr marL="0" indent="0">
              <a:buNone/>
            </a:pPr>
            <a:r>
              <a:rPr lang="es-ES" sz="2000" b="1" dirty="0"/>
              <a:t>CONTACTO:</a:t>
            </a:r>
          </a:p>
          <a:p>
            <a:pPr marL="0" indent="0">
              <a:buNone/>
            </a:pPr>
            <a:r>
              <a:rPr lang="es-ES" sz="2400" b="1" dirty="0">
                <a:hlinkClick r:id="rId2"/>
              </a:rPr>
              <a:t>sociales.inserción@segovia.es</a:t>
            </a:r>
            <a:endParaRPr lang="es-ES" sz="2400" b="1" dirty="0"/>
          </a:p>
          <a:p>
            <a:pPr marL="0" indent="0">
              <a:buNone/>
            </a:pPr>
            <a:r>
              <a:rPr lang="es-ES" sz="2400" b="1" dirty="0">
                <a:hlinkClick r:id="rId3"/>
              </a:rPr>
              <a:t>anadelamo@gmail.com</a:t>
            </a:r>
            <a:endParaRPr lang="es-ES" sz="2400" b="1" dirty="0"/>
          </a:p>
          <a:p>
            <a:pPr marL="0" indent="0">
              <a:buNone/>
            </a:pPr>
            <a:endParaRPr lang="es-ES" sz="2400" b="1" dirty="0"/>
          </a:p>
          <a:p>
            <a:pPr marL="0" indent="0">
              <a:buNone/>
            </a:pPr>
            <a:endParaRPr lang="es-ES" dirty="0"/>
          </a:p>
        </p:txBody>
      </p:sp>
    </p:spTree>
    <p:extLst>
      <p:ext uri="{BB962C8B-B14F-4D97-AF65-F5344CB8AC3E}">
        <p14:creationId xmlns:p14="http://schemas.microsoft.com/office/powerpoint/2010/main" val="33417641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D4EC918-A9A1-4224-A56B-F3E28D754F33}"/>
              </a:ext>
            </a:extLst>
          </p:cNvPr>
          <p:cNvSpPr>
            <a:spLocks noGrp="1"/>
          </p:cNvSpPr>
          <p:nvPr>
            <p:ph idx="1"/>
          </p:nvPr>
        </p:nvSpPr>
        <p:spPr>
          <a:xfrm>
            <a:off x="848138" y="1825624"/>
            <a:ext cx="10505661" cy="4363383"/>
          </a:xfrm>
        </p:spPr>
        <p:txBody>
          <a:bodyPr/>
          <a:lstStyle/>
          <a:p>
            <a:r>
              <a:rPr lang="es-ES" dirty="0"/>
              <a:t>Los Centro de Acción Social (CEAS) en Castilla y León son un recurso de primer nivel dentro del Sistema de Asistencia e Integración social del drogodependiente. Junto a los Equipos de Atención Primaria de Salud. </a:t>
            </a:r>
          </a:p>
          <a:p>
            <a:r>
              <a:rPr lang="es-ES" dirty="0"/>
              <a:t>Son la puerta de entrada al sistema, son los recursos más accesibles y los que menos exigencias plantean. </a:t>
            </a:r>
          </a:p>
          <a:p>
            <a:r>
              <a:rPr lang="es-ES" dirty="0"/>
              <a:t>Las Unidades de Trabajo Social de Zona (UTS) canalizan los casos al Equipo de Inclusión Social cuando se cumplen criterios que requieren una intervención más especializada e intensa. </a:t>
            </a:r>
          </a:p>
        </p:txBody>
      </p:sp>
      <p:sp>
        <p:nvSpPr>
          <p:cNvPr id="4" name="Título 3">
            <a:extLst>
              <a:ext uri="{FF2B5EF4-FFF2-40B4-BE49-F238E27FC236}">
                <a16:creationId xmlns:a16="http://schemas.microsoft.com/office/drawing/2014/main" id="{39AC3442-FA96-422F-B3F1-719765121238}"/>
              </a:ext>
            </a:extLst>
          </p:cNvPr>
          <p:cNvSpPr>
            <a:spLocks noGrp="1"/>
          </p:cNvSpPr>
          <p:nvPr>
            <p:ph type="title"/>
          </p:nvPr>
        </p:nvSpPr>
        <p:spPr>
          <a:xfrm>
            <a:off x="3739184" y="668992"/>
            <a:ext cx="4225374" cy="946839"/>
          </a:xfrm>
        </p:spPr>
        <p:txBody>
          <a:bodyPr>
            <a:normAutofit/>
          </a:bodyPr>
          <a:lstStyle/>
          <a:p>
            <a:pPr algn="ctr"/>
            <a:r>
              <a:rPr lang="es-ES" sz="5400" b="1" dirty="0">
                <a:solidFill>
                  <a:schemeClr val="accent1">
                    <a:lumMod val="75000"/>
                  </a:schemeClr>
                </a:solidFill>
              </a:rPr>
              <a:t>CONTEXTO</a:t>
            </a:r>
          </a:p>
        </p:txBody>
      </p:sp>
      <p:pic>
        <p:nvPicPr>
          <p:cNvPr id="2052" name="Picture 4" descr="LA JUNTA DE CASTILLA Y LEON CONVOCA LAS SUBVENCIONES DEL PROGRAMA CANTERA Y  DE EVENTOS DEPORTIVOS EXTRAORDINARIOS - Delegación de Valladolid de la  Federación Territorial de Balonmano de Castilla y León">
            <a:extLst>
              <a:ext uri="{FF2B5EF4-FFF2-40B4-BE49-F238E27FC236}">
                <a16:creationId xmlns:a16="http://schemas.microsoft.com/office/drawing/2014/main" id="{00992C4A-82AD-4CFC-A121-8987414BF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6588" y="459198"/>
            <a:ext cx="1724854" cy="13770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icio | CyL Digital">
            <a:extLst>
              <a:ext uri="{FF2B5EF4-FFF2-40B4-BE49-F238E27FC236}">
                <a16:creationId xmlns:a16="http://schemas.microsoft.com/office/drawing/2014/main" id="{7DFC4A84-0355-4AE8-90B1-EF6A60464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9" y="459198"/>
            <a:ext cx="2090218" cy="13441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anual de identidad corporativa del Ayuntamiento y escudo corporativo">
            <a:extLst>
              <a:ext uri="{FF2B5EF4-FFF2-40B4-BE49-F238E27FC236}">
                <a16:creationId xmlns:a16="http://schemas.microsoft.com/office/drawing/2014/main" id="{0142FBFB-6BDF-4474-85DA-576E91B9C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6588" y="5393632"/>
            <a:ext cx="2579221" cy="118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38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85B57-9C9F-4F97-9F51-02499E3477D2}"/>
              </a:ext>
            </a:extLst>
          </p:cNvPr>
          <p:cNvSpPr>
            <a:spLocks noGrp="1"/>
          </p:cNvSpPr>
          <p:nvPr>
            <p:ph type="title"/>
          </p:nvPr>
        </p:nvSpPr>
        <p:spPr/>
        <p:txBody>
          <a:bodyPr/>
          <a:lstStyle/>
          <a:p>
            <a:pPr algn="ctr"/>
            <a:r>
              <a:rPr lang="es-ES" b="1" dirty="0">
                <a:solidFill>
                  <a:schemeClr val="accent1">
                    <a:lumMod val="75000"/>
                  </a:schemeClr>
                </a:solidFill>
              </a:rPr>
              <a:t>EQUIPOS DE INCLUSIÓN SOCIAL</a:t>
            </a:r>
            <a:br>
              <a:rPr lang="es-ES" b="1" dirty="0">
                <a:solidFill>
                  <a:schemeClr val="accent1">
                    <a:lumMod val="75000"/>
                  </a:schemeClr>
                </a:solidFill>
              </a:rPr>
            </a:br>
            <a:r>
              <a:rPr lang="es-ES" sz="3200" b="1" dirty="0">
                <a:solidFill>
                  <a:schemeClr val="accent1">
                    <a:lumMod val="75000"/>
                  </a:schemeClr>
                </a:solidFill>
              </a:rPr>
              <a:t>(EDIS) </a:t>
            </a:r>
          </a:p>
        </p:txBody>
      </p:sp>
      <p:sp>
        <p:nvSpPr>
          <p:cNvPr id="3" name="Marcador de contenido 2">
            <a:extLst>
              <a:ext uri="{FF2B5EF4-FFF2-40B4-BE49-F238E27FC236}">
                <a16:creationId xmlns:a16="http://schemas.microsoft.com/office/drawing/2014/main" id="{D1C17348-E050-47C4-A81B-72BD9C1E7A90}"/>
              </a:ext>
            </a:extLst>
          </p:cNvPr>
          <p:cNvSpPr>
            <a:spLocks noGrp="1"/>
          </p:cNvSpPr>
          <p:nvPr>
            <p:ph idx="1"/>
          </p:nvPr>
        </p:nvSpPr>
        <p:spPr>
          <a:xfrm>
            <a:off x="699694" y="1634395"/>
            <a:ext cx="10515600" cy="4590842"/>
          </a:xfrm>
        </p:spPr>
        <p:txBody>
          <a:bodyPr>
            <a:normAutofit/>
          </a:bodyPr>
          <a:lstStyle/>
          <a:p>
            <a:r>
              <a:rPr lang="es-ES" sz="2400" dirty="0"/>
              <a:t>Es un equipo especializado dentro de los servicios sociales, cuyas funciones principales son las siguientes: </a:t>
            </a:r>
          </a:p>
          <a:p>
            <a:pPr marL="0" indent="0">
              <a:buNone/>
            </a:pPr>
            <a:r>
              <a:rPr lang="es-ES" sz="2400" dirty="0"/>
              <a:t>-Llevar a cabo </a:t>
            </a:r>
            <a:r>
              <a:rPr lang="es-ES" sz="2400" b="1" dirty="0"/>
              <a:t>actuaciones de alta intensidad</a:t>
            </a:r>
            <a:r>
              <a:rPr lang="es-ES" sz="2400" dirty="0"/>
              <a:t>, dirigidas a la atención integral de personas en situación de vulnerabilidad, riesgo o exclusión social, con el objetivo de conseguir la inclusión sociolaboral de estas. </a:t>
            </a:r>
          </a:p>
          <a:p>
            <a:pPr marL="0" indent="0">
              <a:buNone/>
            </a:pPr>
            <a:r>
              <a:rPr lang="es-ES" sz="2400" dirty="0"/>
              <a:t>-</a:t>
            </a:r>
            <a:r>
              <a:rPr lang="es-ES" sz="2400" b="1" dirty="0"/>
              <a:t>Orientar y asesorar </a:t>
            </a:r>
            <a:r>
              <a:rPr lang="es-ES" sz="2400" dirty="0"/>
              <a:t>a personas o colectivos en situación de vulnerabilidad social. </a:t>
            </a:r>
          </a:p>
          <a:p>
            <a:pPr marL="0" indent="0">
              <a:buNone/>
            </a:pPr>
            <a:r>
              <a:rPr lang="es-ES" sz="2400" dirty="0"/>
              <a:t>-Realizar </a:t>
            </a:r>
            <a:r>
              <a:rPr lang="es-ES" sz="2400" b="1" dirty="0"/>
              <a:t>valoraciones especializadas </a:t>
            </a:r>
            <a:r>
              <a:rPr lang="es-ES" sz="2400" dirty="0"/>
              <a:t>de personas en situación de exclusión social</a:t>
            </a:r>
          </a:p>
          <a:p>
            <a:r>
              <a:rPr lang="es-ES" sz="2400" dirty="0"/>
              <a:t>Entre las prestaciones que aparecen en el Catálogo de Servicios Sociales de Castilla y León para este equipo está la de </a:t>
            </a:r>
            <a:r>
              <a:rPr lang="es-ES" sz="2400" b="1" dirty="0">
                <a:solidFill>
                  <a:srgbClr val="FF0000"/>
                </a:solidFill>
              </a:rPr>
              <a:t>ACTIVACIÓN DEL PROYECTO DE VIDA PARA LA INCLUSIÓN SOCIAL</a:t>
            </a:r>
            <a:r>
              <a:rPr lang="es-ES" sz="2400" dirty="0"/>
              <a:t>. </a:t>
            </a:r>
          </a:p>
        </p:txBody>
      </p:sp>
      <p:pic>
        <p:nvPicPr>
          <p:cNvPr id="4" name="Imagen 3">
            <a:extLst>
              <a:ext uri="{FF2B5EF4-FFF2-40B4-BE49-F238E27FC236}">
                <a16:creationId xmlns:a16="http://schemas.microsoft.com/office/drawing/2014/main" id="{21EFFEAB-69AE-4A36-A0B2-59E6F07463A2}"/>
              </a:ext>
            </a:extLst>
          </p:cNvPr>
          <p:cNvPicPr>
            <a:picLocks noChangeAspect="1"/>
          </p:cNvPicPr>
          <p:nvPr/>
        </p:nvPicPr>
        <p:blipFill>
          <a:blip r:embed="rId2"/>
          <a:stretch>
            <a:fillRect/>
          </a:stretch>
        </p:blipFill>
        <p:spPr>
          <a:xfrm>
            <a:off x="8636462" y="5134585"/>
            <a:ext cx="2578832" cy="1182727"/>
          </a:xfrm>
          <a:prstGeom prst="rect">
            <a:avLst/>
          </a:prstGeom>
        </p:spPr>
      </p:pic>
    </p:spTree>
    <p:extLst>
      <p:ext uri="{BB962C8B-B14F-4D97-AF65-F5344CB8AC3E}">
        <p14:creationId xmlns:p14="http://schemas.microsoft.com/office/powerpoint/2010/main" val="1483954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4FC2E2-810B-400E-B964-F26F416116AB}"/>
              </a:ext>
            </a:extLst>
          </p:cNvPr>
          <p:cNvSpPr>
            <a:spLocks noGrp="1"/>
          </p:cNvSpPr>
          <p:nvPr>
            <p:ph type="title"/>
          </p:nvPr>
        </p:nvSpPr>
        <p:spPr/>
        <p:txBody>
          <a:bodyPr/>
          <a:lstStyle/>
          <a:p>
            <a:pPr algn="ctr"/>
            <a:r>
              <a:rPr lang="es-ES" b="1" dirty="0">
                <a:solidFill>
                  <a:schemeClr val="accent1">
                    <a:lumMod val="75000"/>
                  </a:schemeClr>
                </a:solidFill>
              </a:rPr>
              <a:t>ACTIVACIÓN DEL PROYECTO DE VIDA PARA LA INCLUSIÓN SOCIAL</a:t>
            </a:r>
          </a:p>
        </p:txBody>
      </p:sp>
      <p:pic>
        <p:nvPicPr>
          <p:cNvPr id="4" name="Marcador de contenido 3">
            <a:extLst>
              <a:ext uri="{FF2B5EF4-FFF2-40B4-BE49-F238E27FC236}">
                <a16:creationId xmlns:a16="http://schemas.microsoft.com/office/drawing/2014/main" id="{DB94BC15-2C40-4157-87D1-B1D94ACF2498}"/>
              </a:ext>
            </a:extLst>
          </p:cNvPr>
          <p:cNvPicPr>
            <a:picLocks noGrp="1" noChangeAspect="1"/>
          </p:cNvPicPr>
          <p:nvPr>
            <p:ph idx="1"/>
          </p:nvPr>
        </p:nvPicPr>
        <p:blipFill>
          <a:blip r:embed="rId2"/>
          <a:stretch>
            <a:fillRect/>
          </a:stretch>
        </p:blipFill>
        <p:spPr>
          <a:xfrm>
            <a:off x="8774968" y="5556783"/>
            <a:ext cx="2578832" cy="1182727"/>
          </a:xfrm>
          <a:prstGeom prst="rect">
            <a:avLst/>
          </a:prstGeom>
        </p:spPr>
      </p:pic>
      <p:sp>
        <p:nvSpPr>
          <p:cNvPr id="6" name="CuadroTexto 5">
            <a:extLst>
              <a:ext uri="{FF2B5EF4-FFF2-40B4-BE49-F238E27FC236}">
                <a16:creationId xmlns:a16="http://schemas.microsoft.com/office/drawing/2014/main" id="{4EC9DA20-7C06-42B0-AA6C-8F1C248F7F73}"/>
              </a:ext>
            </a:extLst>
          </p:cNvPr>
          <p:cNvSpPr txBox="1"/>
          <p:nvPr/>
        </p:nvSpPr>
        <p:spPr>
          <a:xfrm>
            <a:off x="1152939" y="2120348"/>
            <a:ext cx="10084904" cy="830997"/>
          </a:xfrm>
          <a:prstGeom prst="rect">
            <a:avLst/>
          </a:prstGeom>
          <a:noFill/>
        </p:spPr>
        <p:txBody>
          <a:bodyPr wrap="square" rtlCol="0">
            <a:spAutoFit/>
          </a:bodyPr>
          <a:lstStyle/>
          <a:p>
            <a:r>
              <a:rPr lang="es-ES" sz="2400" dirty="0">
                <a:latin typeface="Bahnschrift Light Condensed" panose="020B0502040204020203" pitchFamily="34" charset="0"/>
              </a:rPr>
              <a:t>PREMISA: Para poder apoyar a las personas en situaciones complejas debemos conocer su HISTORIA DE VIDA. </a:t>
            </a:r>
          </a:p>
        </p:txBody>
      </p:sp>
      <p:sp>
        <p:nvSpPr>
          <p:cNvPr id="7" name="Flecha: hacia abajo 6">
            <a:extLst>
              <a:ext uri="{FF2B5EF4-FFF2-40B4-BE49-F238E27FC236}">
                <a16:creationId xmlns:a16="http://schemas.microsoft.com/office/drawing/2014/main" id="{5AC11974-89D4-4A40-B73B-C8416B545E40}"/>
              </a:ext>
            </a:extLst>
          </p:cNvPr>
          <p:cNvSpPr/>
          <p:nvPr/>
        </p:nvSpPr>
        <p:spPr>
          <a:xfrm>
            <a:off x="2319130" y="3050736"/>
            <a:ext cx="516835" cy="613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A25FF572-4C08-4250-B0F7-1D1687CDB134}"/>
              </a:ext>
            </a:extLst>
          </p:cNvPr>
          <p:cNvSpPr txBox="1"/>
          <p:nvPr/>
        </p:nvSpPr>
        <p:spPr>
          <a:xfrm>
            <a:off x="1510748" y="3763617"/>
            <a:ext cx="2478156" cy="1477328"/>
          </a:xfrm>
          <a:prstGeom prst="rect">
            <a:avLst/>
          </a:prstGeom>
          <a:noFill/>
        </p:spPr>
        <p:txBody>
          <a:bodyPr wrap="square" rtlCol="0">
            <a:spAutoFit/>
          </a:bodyPr>
          <a:lstStyle/>
          <a:p>
            <a:pPr algn="ctr"/>
            <a:r>
              <a:rPr lang="es-ES" dirty="0">
                <a:latin typeface="Bahnschrift SemiBold Condensed" panose="020B0502040204020203" pitchFamily="34" charset="0"/>
              </a:rPr>
              <a:t>MARCADA POR SITUACIONES PSICOSOCIALES Y/O CAMBIOS VITALES QUE PONEN A LA PERSONA EN SITUACIÓN DE DESVENTAJA</a:t>
            </a:r>
          </a:p>
        </p:txBody>
      </p:sp>
      <p:sp>
        <p:nvSpPr>
          <p:cNvPr id="9" name="Flecha: a la derecha 8">
            <a:extLst>
              <a:ext uri="{FF2B5EF4-FFF2-40B4-BE49-F238E27FC236}">
                <a16:creationId xmlns:a16="http://schemas.microsoft.com/office/drawing/2014/main" id="{25D86AA6-9C74-4C74-B97F-A1C600AB96C5}"/>
              </a:ext>
            </a:extLst>
          </p:cNvPr>
          <p:cNvSpPr/>
          <p:nvPr/>
        </p:nvSpPr>
        <p:spPr>
          <a:xfrm>
            <a:off x="4412974" y="4572000"/>
            <a:ext cx="808383" cy="2517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1521EF8C-9A49-4DA5-B4B6-74A333FE2740}"/>
              </a:ext>
            </a:extLst>
          </p:cNvPr>
          <p:cNvSpPr txBox="1"/>
          <p:nvPr/>
        </p:nvSpPr>
        <p:spPr>
          <a:xfrm>
            <a:off x="6096000" y="3284902"/>
            <a:ext cx="4678017" cy="2308324"/>
          </a:xfrm>
          <a:prstGeom prst="rect">
            <a:avLst/>
          </a:prstGeom>
          <a:noFill/>
        </p:spPr>
        <p:txBody>
          <a:bodyPr wrap="square" rtlCol="0">
            <a:spAutoFit/>
          </a:bodyPr>
          <a:lstStyle/>
          <a:p>
            <a:r>
              <a:rPr lang="es-ES" i="1" dirty="0">
                <a:latin typeface="Bahnschrift Light SemiCondensed" panose="020B0502040204020203" pitchFamily="34" charset="0"/>
              </a:rPr>
              <a:t>El apoyo a las personas que están en situaciones complejas requiere un conocimiento amplío de su historia de vida, descubrir lo que de verdad les importa, alejarse de soluciones rápidas y valorar los pequeños progresos en la dirección valorada. </a:t>
            </a:r>
          </a:p>
          <a:p>
            <a:r>
              <a:rPr lang="es-ES" i="1" dirty="0">
                <a:latin typeface="Bahnschrift Light SemiCondensed" panose="020B0502040204020203" pitchFamily="34" charset="0"/>
              </a:rPr>
              <a:t>Apoyar a la persona a conectarse con lo realmente importante en sus vidas y </a:t>
            </a:r>
            <a:r>
              <a:rPr lang="es-ES" i="1" u="sng" dirty="0">
                <a:latin typeface="Bahnschrift Light SemiCondensed" panose="020B0502040204020203" pitchFamily="34" charset="0"/>
              </a:rPr>
              <a:t>construir una vida significativa. </a:t>
            </a:r>
          </a:p>
        </p:txBody>
      </p:sp>
    </p:spTree>
    <p:extLst>
      <p:ext uri="{BB962C8B-B14F-4D97-AF65-F5344CB8AC3E}">
        <p14:creationId xmlns:p14="http://schemas.microsoft.com/office/powerpoint/2010/main" val="962559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C45D0-E200-4BBC-88BA-5511D4EC106D}"/>
              </a:ext>
            </a:extLst>
          </p:cNvPr>
          <p:cNvSpPr>
            <a:spLocks noGrp="1"/>
          </p:cNvSpPr>
          <p:nvPr>
            <p:ph type="title"/>
          </p:nvPr>
        </p:nvSpPr>
        <p:spPr/>
        <p:txBody>
          <a:bodyPr/>
          <a:lstStyle/>
          <a:p>
            <a:pPr algn="ctr"/>
            <a:r>
              <a:rPr lang="es-ES" b="1" dirty="0">
                <a:solidFill>
                  <a:schemeClr val="accent1">
                    <a:lumMod val="75000"/>
                  </a:schemeClr>
                </a:solidFill>
              </a:rPr>
              <a:t>Necesidades de la atención a las personas en situación de vulnerabilidad </a:t>
            </a:r>
          </a:p>
        </p:txBody>
      </p:sp>
      <p:sp>
        <p:nvSpPr>
          <p:cNvPr id="3" name="Marcador de contenido 2">
            <a:extLst>
              <a:ext uri="{FF2B5EF4-FFF2-40B4-BE49-F238E27FC236}">
                <a16:creationId xmlns:a16="http://schemas.microsoft.com/office/drawing/2014/main" id="{8AF1181C-52C6-4F57-9077-0AAA6F339BB7}"/>
              </a:ext>
            </a:extLst>
          </p:cNvPr>
          <p:cNvSpPr>
            <a:spLocks noGrp="1"/>
          </p:cNvSpPr>
          <p:nvPr>
            <p:ph idx="1"/>
          </p:nvPr>
        </p:nvSpPr>
        <p:spPr/>
        <p:txBody>
          <a:bodyPr/>
          <a:lstStyle/>
          <a:p>
            <a:r>
              <a:rPr lang="es-ES" dirty="0"/>
              <a:t>Percibir a la persona como valiosa, que presenta </a:t>
            </a:r>
            <a:r>
              <a:rPr lang="es-ES" dirty="0">
                <a:solidFill>
                  <a:schemeClr val="accent1">
                    <a:lumMod val="75000"/>
                  </a:schemeClr>
                </a:solidFill>
              </a:rPr>
              <a:t>sueños y valores </a:t>
            </a:r>
            <a:r>
              <a:rPr lang="es-ES" dirty="0"/>
              <a:t>y con derecho a vivir una vida con significado.</a:t>
            </a:r>
          </a:p>
          <a:p>
            <a:r>
              <a:rPr lang="es-ES" dirty="0">
                <a:solidFill>
                  <a:schemeClr val="accent1">
                    <a:lumMod val="75000"/>
                  </a:schemeClr>
                </a:solidFill>
              </a:rPr>
              <a:t>Paradigma constructivo</a:t>
            </a:r>
            <a:r>
              <a:rPr lang="es-ES" dirty="0"/>
              <a:t>, no centrado en la reducción, cambio o destrucción de algo que la persona hace de manera incorrecta, sino en la construcción de una vida significativa. </a:t>
            </a:r>
          </a:p>
          <a:p>
            <a:r>
              <a:rPr lang="es-ES" dirty="0"/>
              <a:t>Apoyo centrado en los intereses y </a:t>
            </a:r>
            <a:r>
              <a:rPr lang="es-ES" dirty="0">
                <a:solidFill>
                  <a:schemeClr val="accent1">
                    <a:lumMod val="75000"/>
                  </a:schemeClr>
                </a:solidFill>
              </a:rPr>
              <a:t>lo importante </a:t>
            </a:r>
            <a:r>
              <a:rPr lang="es-ES" dirty="0"/>
              <a:t>para la persona.</a:t>
            </a:r>
          </a:p>
          <a:p>
            <a:r>
              <a:rPr lang="es-ES" dirty="0"/>
              <a:t>Hacer que la elecciones vitales estén bajo control de los intereses y valores de la persona. </a:t>
            </a:r>
          </a:p>
        </p:txBody>
      </p:sp>
      <p:pic>
        <p:nvPicPr>
          <p:cNvPr id="4" name="Marcador de contenido 3">
            <a:extLst>
              <a:ext uri="{FF2B5EF4-FFF2-40B4-BE49-F238E27FC236}">
                <a16:creationId xmlns:a16="http://schemas.microsoft.com/office/drawing/2014/main" id="{7246E834-D3A8-4DC8-A623-99143AD7090D}"/>
              </a:ext>
            </a:extLst>
          </p:cNvPr>
          <p:cNvPicPr>
            <a:picLocks noChangeAspect="1"/>
          </p:cNvPicPr>
          <p:nvPr/>
        </p:nvPicPr>
        <p:blipFill>
          <a:blip r:embed="rId2"/>
          <a:stretch>
            <a:fillRect/>
          </a:stretch>
        </p:blipFill>
        <p:spPr>
          <a:xfrm>
            <a:off x="8774968" y="5556783"/>
            <a:ext cx="2578832" cy="1182727"/>
          </a:xfrm>
          <a:prstGeom prst="rect">
            <a:avLst/>
          </a:prstGeom>
        </p:spPr>
      </p:pic>
    </p:spTree>
    <p:extLst>
      <p:ext uri="{BB962C8B-B14F-4D97-AF65-F5344CB8AC3E}">
        <p14:creationId xmlns:p14="http://schemas.microsoft.com/office/powerpoint/2010/main" val="3275993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EFD9C2-DB18-46E2-952F-4FB283199107}"/>
              </a:ext>
            </a:extLst>
          </p:cNvPr>
          <p:cNvSpPr>
            <a:spLocks noGrp="1"/>
          </p:cNvSpPr>
          <p:nvPr>
            <p:ph type="title"/>
          </p:nvPr>
        </p:nvSpPr>
        <p:spPr/>
        <p:txBody>
          <a:bodyPr/>
          <a:lstStyle/>
          <a:p>
            <a:pPr algn="ctr"/>
            <a:r>
              <a:rPr lang="es-ES" dirty="0">
                <a:solidFill>
                  <a:schemeClr val="accent1">
                    <a:lumMod val="75000"/>
                  </a:schemeClr>
                </a:solidFill>
              </a:rPr>
              <a:t>¿Qué entendemos por proyecto de vida?</a:t>
            </a:r>
          </a:p>
        </p:txBody>
      </p:sp>
      <p:sp>
        <p:nvSpPr>
          <p:cNvPr id="3" name="Marcador de contenido 2">
            <a:extLst>
              <a:ext uri="{FF2B5EF4-FFF2-40B4-BE49-F238E27FC236}">
                <a16:creationId xmlns:a16="http://schemas.microsoft.com/office/drawing/2014/main" id="{C1722953-D9CF-4C2E-AE5C-9CF09DE4D04C}"/>
              </a:ext>
            </a:extLst>
          </p:cNvPr>
          <p:cNvSpPr>
            <a:spLocks noGrp="1"/>
          </p:cNvSpPr>
          <p:nvPr>
            <p:ph idx="1"/>
          </p:nvPr>
        </p:nvSpPr>
        <p:spPr/>
        <p:txBody>
          <a:bodyPr/>
          <a:lstStyle/>
          <a:p>
            <a:r>
              <a:rPr lang="es-ES" dirty="0"/>
              <a:t>Conjunto de </a:t>
            </a:r>
            <a:r>
              <a:rPr lang="es-ES" dirty="0">
                <a:solidFill>
                  <a:schemeClr val="accent1">
                    <a:lumMod val="75000"/>
                  </a:schemeClr>
                </a:solidFill>
              </a:rPr>
              <a:t>propósitos, objetivos, metas, </a:t>
            </a:r>
            <a:r>
              <a:rPr lang="es-ES" dirty="0"/>
              <a:t>actividades y expectativas que dan </a:t>
            </a:r>
            <a:r>
              <a:rPr lang="es-ES" dirty="0">
                <a:solidFill>
                  <a:schemeClr val="accent1">
                    <a:lumMod val="75000"/>
                  </a:schemeClr>
                </a:solidFill>
              </a:rPr>
              <a:t>sentido a la vida </a:t>
            </a:r>
            <a:r>
              <a:rPr lang="es-ES" dirty="0"/>
              <a:t>de cada persona, están conectados con sus </a:t>
            </a:r>
            <a:r>
              <a:rPr lang="es-ES" dirty="0">
                <a:solidFill>
                  <a:schemeClr val="accent1">
                    <a:lumMod val="75000"/>
                  </a:schemeClr>
                </a:solidFill>
              </a:rPr>
              <a:t>valores</a:t>
            </a:r>
            <a:r>
              <a:rPr lang="es-ES" dirty="0"/>
              <a:t> y le sirven de </a:t>
            </a:r>
            <a:r>
              <a:rPr lang="es-ES" dirty="0">
                <a:solidFill>
                  <a:schemeClr val="accent1">
                    <a:lumMod val="75000"/>
                  </a:schemeClr>
                </a:solidFill>
              </a:rPr>
              <a:t>guía</a:t>
            </a:r>
            <a:r>
              <a:rPr lang="es-ES" dirty="0"/>
              <a:t> para mantener la dirección que desea y para vivir una vida con significado. </a:t>
            </a:r>
          </a:p>
          <a:p>
            <a:r>
              <a:rPr lang="es-ES" dirty="0"/>
              <a:t>El proyecto de vida supone la </a:t>
            </a:r>
            <a:r>
              <a:rPr lang="es-ES" dirty="0">
                <a:solidFill>
                  <a:schemeClr val="accent1">
                    <a:lumMod val="75000"/>
                  </a:schemeClr>
                </a:solidFill>
              </a:rPr>
              <a:t>concreción de metas, objetivos y acciones</a:t>
            </a:r>
            <a:r>
              <a:rPr lang="es-ES" dirty="0"/>
              <a:t> que se encuentran conectados con los valores personales.</a:t>
            </a:r>
          </a:p>
          <a:p>
            <a:r>
              <a:rPr lang="es-ES" dirty="0"/>
              <a:t>El técnico debe guiar la reflexión y </a:t>
            </a:r>
            <a:r>
              <a:rPr lang="es-ES" dirty="0">
                <a:solidFill>
                  <a:schemeClr val="accent1">
                    <a:lumMod val="75000"/>
                  </a:schemeClr>
                </a:solidFill>
              </a:rPr>
              <a:t>hacer emerger valores personales como motivadores de acciones significativas</a:t>
            </a:r>
            <a:r>
              <a:rPr lang="es-ES" dirty="0"/>
              <a:t>. </a:t>
            </a:r>
          </a:p>
        </p:txBody>
      </p:sp>
      <p:pic>
        <p:nvPicPr>
          <p:cNvPr id="4" name="Marcador de contenido 3">
            <a:extLst>
              <a:ext uri="{FF2B5EF4-FFF2-40B4-BE49-F238E27FC236}">
                <a16:creationId xmlns:a16="http://schemas.microsoft.com/office/drawing/2014/main" id="{76849E52-2394-4C76-BA32-58D37AD57CC0}"/>
              </a:ext>
            </a:extLst>
          </p:cNvPr>
          <p:cNvPicPr>
            <a:picLocks noChangeAspect="1"/>
          </p:cNvPicPr>
          <p:nvPr/>
        </p:nvPicPr>
        <p:blipFill>
          <a:blip r:embed="rId2"/>
          <a:stretch>
            <a:fillRect/>
          </a:stretch>
        </p:blipFill>
        <p:spPr>
          <a:xfrm>
            <a:off x="8774968" y="5556783"/>
            <a:ext cx="2578832" cy="1182727"/>
          </a:xfrm>
          <a:prstGeom prst="rect">
            <a:avLst/>
          </a:prstGeom>
        </p:spPr>
      </p:pic>
    </p:spTree>
    <p:extLst>
      <p:ext uri="{BB962C8B-B14F-4D97-AF65-F5344CB8AC3E}">
        <p14:creationId xmlns:p14="http://schemas.microsoft.com/office/powerpoint/2010/main" val="3083989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D9605-6E2D-4FE8-BD6D-3EE401A2B503}"/>
              </a:ext>
            </a:extLst>
          </p:cNvPr>
          <p:cNvSpPr>
            <a:spLocks noGrp="1"/>
          </p:cNvSpPr>
          <p:nvPr>
            <p:ph type="title"/>
          </p:nvPr>
        </p:nvSpPr>
        <p:spPr>
          <a:xfrm>
            <a:off x="838200" y="365125"/>
            <a:ext cx="10515600" cy="1596197"/>
          </a:xfrm>
        </p:spPr>
        <p:txBody>
          <a:bodyPr>
            <a:normAutofit fontScale="90000"/>
          </a:bodyPr>
          <a:lstStyle/>
          <a:p>
            <a:pPr algn="ctr"/>
            <a:r>
              <a:rPr lang="es-ES" b="1" dirty="0">
                <a:solidFill>
                  <a:schemeClr val="accent1">
                    <a:lumMod val="75000"/>
                  </a:schemeClr>
                </a:solidFill>
              </a:rPr>
              <a:t>SERVICIO DE APOYO PARA LA ACTIVACIÓN DEL PROYECTO DE VIDA: CONTENIDO DE LA PRESTACIÓN</a:t>
            </a:r>
          </a:p>
        </p:txBody>
      </p:sp>
      <p:sp>
        <p:nvSpPr>
          <p:cNvPr id="3" name="Marcador de contenido 2">
            <a:extLst>
              <a:ext uri="{FF2B5EF4-FFF2-40B4-BE49-F238E27FC236}">
                <a16:creationId xmlns:a16="http://schemas.microsoft.com/office/drawing/2014/main" id="{9D848409-5797-4903-878F-C4604B02FC96}"/>
              </a:ext>
            </a:extLst>
          </p:cNvPr>
          <p:cNvSpPr>
            <a:spLocks noGrp="1"/>
          </p:cNvSpPr>
          <p:nvPr>
            <p:ph idx="1"/>
          </p:nvPr>
        </p:nvSpPr>
        <p:spPr>
          <a:xfrm>
            <a:off x="838200" y="1961321"/>
            <a:ext cx="10515600" cy="4215641"/>
          </a:xfrm>
        </p:spPr>
        <p:txBody>
          <a:bodyPr/>
          <a:lstStyle/>
          <a:p>
            <a:r>
              <a:rPr lang="es-ES" dirty="0"/>
              <a:t>Incluida en el Catálogo de Servicios Sociales de Castilla y León.</a:t>
            </a:r>
          </a:p>
          <a:p>
            <a:r>
              <a:rPr lang="es-ES" dirty="0"/>
              <a:t>Se define como una </a:t>
            </a:r>
            <a:r>
              <a:rPr lang="es-ES" dirty="0">
                <a:solidFill>
                  <a:schemeClr val="accent1">
                    <a:lumMod val="75000"/>
                  </a:schemeClr>
                </a:solidFill>
              </a:rPr>
              <a:t>actuación técnica </a:t>
            </a:r>
            <a:r>
              <a:rPr lang="es-ES" dirty="0"/>
              <a:t>de apoyo a la persona:</a:t>
            </a:r>
          </a:p>
          <a:p>
            <a:pPr>
              <a:buFont typeface="Wingdings" panose="05000000000000000000" pitchFamily="2" charset="2"/>
              <a:buChar char="ü"/>
            </a:pPr>
            <a:r>
              <a:rPr lang="es-ES" sz="2400" dirty="0"/>
              <a:t>Para que pueda activar su proyecto de vida, identificando propósitos y metas sobre la base de sus valores y buscando y promoviendo oportunidades en el contexto.</a:t>
            </a:r>
          </a:p>
          <a:p>
            <a:pPr>
              <a:buFont typeface="Wingdings" panose="05000000000000000000" pitchFamily="2" charset="2"/>
              <a:buChar char="ü"/>
            </a:pPr>
            <a:r>
              <a:rPr lang="es-ES" sz="2400" dirty="0"/>
              <a:t>Empoderándole para mantener el control de su propia vida, desde sus fortalezas personales, en el contexto de un círculo de personas de su confianza, formado preferentemente por personas de su red natural de relaciones. </a:t>
            </a:r>
          </a:p>
          <a:p>
            <a:pPr>
              <a:buFont typeface="Wingdings" panose="05000000000000000000" pitchFamily="2" charset="2"/>
              <a:buChar char="ü"/>
            </a:pPr>
            <a:r>
              <a:rPr lang="es-ES" sz="2400" dirty="0"/>
              <a:t>Posibilitar la atención centrada en la persona de acuerdo a cada etapa del ciclo vital y rol social, facilitando los cambios y transiciones. </a:t>
            </a:r>
          </a:p>
          <a:p>
            <a:pPr marL="0" indent="0">
              <a:buNone/>
            </a:pPr>
            <a:endParaRPr lang="es-ES" dirty="0"/>
          </a:p>
        </p:txBody>
      </p:sp>
      <p:pic>
        <p:nvPicPr>
          <p:cNvPr id="4" name="Marcador de contenido 3">
            <a:extLst>
              <a:ext uri="{FF2B5EF4-FFF2-40B4-BE49-F238E27FC236}">
                <a16:creationId xmlns:a16="http://schemas.microsoft.com/office/drawing/2014/main" id="{9CC48EEC-51E0-4975-9703-A1F066000DB4}"/>
              </a:ext>
            </a:extLst>
          </p:cNvPr>
          <p:cNvPicPr>
            <a:picLocks noChangeAspect="1"/>
          </p:cNvPicPr>
          <p:nvPr/>
        </p:nvPicPr>
        <p:blipFill>
          <a:blip r:embed="rId2"/>
          <a:stretch>
            <a:fillRect/>
          </a:stretch>
        </p:blipFill>
        <p:spPr>
          <a:xfrm>
            <a:off x="8774968" y="5556783"/>
            <a:ext cx="2578832" cy="1182727"/>
          </a:xfrm>
          <a:prstGeom prst="rect">
            <a:avLst/>
          </a:prstGeom>
        </p:spPr>
      </p:pic>
    </p:spTree>
    <p:extLst>
      <p:ext uri="{BB962C8B-B14F-4D97-AF65-F5344CB8AC3E}">
        <p14:creationId xmlns:p14="http://schemas.microsoft.com/office/powerpoint/2010/main" val="830074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EC30D-4591-4E70-98D4-A04A3279F93E}"/>
              </a:ext>
            </a:extLst>
          </p:cNvPr>
          <p:cNvSpPr>
            <a:spLocks noGrp="1"/>
          </p:cNvSpPr>
          <p:nvPr>
            <p:ph type="title"/>
          </p:nvPr>
        </p:nvSpPr>
        <p:spPr/>
        <p:txBody>
          <a:bodyPr/>
          <a:lstStyle/>
          <a:p>
            <a:pPr algn="ctr"/>
            <a:r>
              <a:rPr lang="es-ES" dirty="0">
                <a:solidFill>
                  <a:schemeClr val="accent1">
                    <a:lumMod val="75000"/>
                  </a:schemeClr>
                </a:solidFill>
              </a:rPr>
              <a:t>Requisitos y condiciones de acceso</a:t>
            </a:r>
          </a:p>
        </p:txBody>
      </p:sp>
      <p:pic>
        <p:nvPicPr>
          <p:cNvPr id="10242" name="Picture 2" descr="Fila, Playmobil, En La Parte Delantera">
            <a:extLst>
              <a:ext uri="{FF2B5EF4-FFF2-40B4-BE49-F238E27FC236}">
                <a16:creationId xmlns:a16="http://schemas.microsoft.com/office/drawing/2014/main" id="{B6AC227A-1413-4E4A-92B5-F9B78513DB1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813538" y="1440690"/>
            <a:ext cx="6564923" cy="43902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Marcador de contenido 2">
            <a:extLst>
              <a:ext uri="{FF2B5EF4-FFF2-40B4-BE49-F238E27FC236}">
                <a16:creationId xmlns:a16="http://schemas.microsoft.com/office/drawing/2014/main" id="{14E5BFDE-C166-4EEC-84F1-1AB8032C15D2}"/>
              </a:ext>
            </a:extLst>
          </p:cNvPr>
          <p:cNvSpPr>
            <a:spLocks noGrp="1"/>
          </p:cNvSpPr>
          <p:nvPr>
            <p:ph idx="1"/>
          </p:nvPr>
        </p:nvSpPr>
        <p:spPr>
          <a:xfrm>
            <a:off x="838200" y="1825625"/>
            <a:ext cx="10515600" cy="4310132"/>
          </a:xfrm>
        </p:spPr>
        <p:txBody>
          <a:bodyPr/>
          <a:lstStyle/>
          <a:p>
            <a:pPr marL="0" indent="0" algn="ctr">
              <a:buNone/>
            </a:pPr>
            <a:r>
              <a:rPr lang="es-ES" b="1" u="sng" dirty="0"/>
              <a:t>Perfil de población atendida (Perfil EDIS</a:t>
            </a:r>
            <a:r>
              <a:rPr lang="es-ES" dirty="0"/>
              <a:t>):</a:t>
            </a:r>
          </a:p>
          <a:p>
            <a:pPr marL="0" indent="0">
              <a:buNone/>
            </a:pPr>
            <a:endParaRPr lang="es-ES" dirty="0"/>
          </a:p>
          <a:p>
            <a:pPr marL="0" indent="0">
              <a:buNone/>
            </a:pPr>
            <a:r>
              <a:rPr lang="es-ES" dirty="0"/>
              <a:t>-</a:t>
            </a:r>
            <a:r>
              <a:rPr lang="es-ES" sz="2400" b="1" dirty="0"/>
              <a:t>Personas en edad laboral (&gt; 16 años) en situación o riesgo de exclusión social.</a:t>
            </a:r>
          </a:p>
          <a:p>
            <a:pPr marL="0" indent="0">
              <a:buNone/>
            </a:pPr>
            <a:r>
              <a:rPr lang="es-ES" sz="2400" b="1" dirty="0"/>
              <a:t>-Que presentan dificultades o carencias importantes en la atención de sus necesidades o en su integración social.</a:t>
            </a:r>
          </a:p>
          <a:p>
            <a:pPr marL="0" indent="0">
              <a:buNone/>
            </a:pPr>
            <a:r>
              <a:rPr lang="es-ES" sz="2400" b="1" dirty="0"/>
              <a:t>-Por causas psico-socio-laborales.</a:t>
            </a:r>
          </a:p>
          <a:p>
            <a:pPr marL="0" indent="0">
              <a:buNone/>
            </a:pPr>
            <a:r>
              <a:rPr lang="es-ES" sz="2400" b="1" dirty="0"/>
              <a:t>-O que necesitan apoyo en las transiciones cuando concluye la intervención de otros dispositivos</a:t>
            </a:r>
            <a:r>
              <a:rPr lang="es-ES" sz="1600" b="1" dirty="0"/>
              <a:t>.</a:t>
            </a:r>
          </a:p>
          <a:p>
            <a:pPr marL="0" indent="0">
              <a:buNone/>
            </a:pPr>
            <a:endParaRPr lang="es-ES" sz="2400" dirty="0"/>
          </a:p>
        </p:txBody>
      </p:sp>
      <p:pic>
        <p:nvPicPr>
          <p:cNvPr id="4" name="Marcador de contenido 3">
            <a:extLst>
              <a:ext uri="{FF2B5EF4-FFF2-40B4-BE49-F238E27FC236}">
                <a16:creationId xmlns:a16="http://schemas.microsoft.com/office/drawing/2014/main" id="{03EDFCE6-CB67-4603-8C84-B6A8193E1EC1}"/>
              </a:ext>
            </a:extLst>
          </p:cNvPr>
          <p:cNvPicPr>
            <a:picLocks noChangeAspect="1"/>
          </p:cNvPicPr>
          <p:nvPr/>
        </p:nvPicPr>
        <p:blipFill>
          <a:blip r:embed="rId4"/>
          <a:stretch>
            <a:fillRect/>
          </a:stretch>
        </p:blipFill>
        <p:spPr>
          <a:xfrm>
            <a:off x="8774968" y="5424261"/>
            <a:ext cx="2578832" cy="1182727"/>
          </a:xfrm>
          <a:prstGeom prst="rect">
            <a:avLst/>
          </a:prstGeom>
        </p:spPr>
      </p:pic>
    </p:spTree>
    <p:extLst>
      <p:ext uri="{BB962C8B-B14F-4D97-AF65-F5344CB8AC3E}">
        <p14:creationId xmlns:p14="http://schemas.microsoft.com/office/powerpoint/2010/main" val="1641793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1383</Words>
  <Application>Microsoft Office PowerPoint</Application>
  <PresentationFormat>Panorámica</PresentationFormat>
  <Paragraphs>115</Paragraphs>
  <Slides>20</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20</vt:i4>
      </vt:variant>
    </vt:vector>
  </HeadingPairs>
  <TitlesOfParts>
    <vt:vector size="31" baseType="lpstr">
      <vt:lpstr>Aharoni</vt:lpstr>
      <vt:lpstr>Arial</vt:lpstr>
      <vt:lpstr>Arial</vt:lpstr>
      <vt:lpstr>Arial Narrow</vt:lpstr>
      <vt:lpstr>Bahnschrift Light Condensed</vt:lpstr>
      <vt:lpstr>Bahnschrift Light SemiCondensed</vt:lpstr>
      <vt:lpstr>Bahnschrift SemiBold Condensed</vt:lpstr>
      <vt:lpstr>Calibri</vt:lpstr>
      <vt:lpstr>Calibri Light</vt:lpstr>
      <vt:lpstr>Wingdings</vt:lpstr>
      <vt:lpstr>Tema de Office</vt:lpstr>
      <vt:lpstr>ACTIVACIÓN DEL PROYECTO DE VIDA PARA LA INCLUSIÓN SOCIAL</vt:lpstr>
      <vt:lpstr>Presentación de PowerPoint</vt:lpstr>
      <vt:lpstr>CONTEXTO</vt:lpstr>
      <vt:lpstr>EQUIPOS DE INCLUSIÓN SOCIAL (EDIS) </vt:lpstr>
      <vt:lpstr>ACTIVACIÓN DEL PROYECTO DE VIDA PARA LA INCLUSIÓN SOCIAL</vt:lpstr>
      <vt:lpstr>Necesidades de la atención a las personas en situación de vulnerabilidad </vt:lpstr>
      <vt:lpstr>¿Qué entendemos por proyecto de vida?</vt:lpstr>
      <vt:lpstr>SERVICIO DE APOYO PARA LA ACTIVACIÓN DEL PROYECTO DE VIDA: CONTENIDO DE LA PRESTACIÓN</vt:lpstr>
      <vt:lpstr>Requisitos y condiciones de acceso</vt:lpstr>
      <vt:lpstr>CAMBIO DE PARADIGMA EN LA ATENCIÓN </vt:lpstr>
      <vt:lpstr>Presentación de PowerPoint</vt:lpstr>
      <vt:lpstr>LA ATENCIÓN CENTRADA EN LO IMPORTANTE PARA LA PERSONA: UN MODELO INTEGRADOR</vt:lpstr>
      <vt:lpstr>PILARES BÁSICOS DE LA ACIP</vt:lpstr>
      <vt:lpstr>ELEMENTOS DEL PROYECTO DE VIDA</vt:lpstr>
      <vt:lpstr>FUENTES DE IMPORTANCIA </vt:lpstr>
      <vt:lpstr>PASOS DEL APOYO AL PROYECTO DE VIDA</vt:lpstr>
      <vt:lpstr>ELABORAR EL PLAN DE APOYOS I</vt:lpstr>
      <vt:lpstr>ELABORACIÓN DEL PLAN DE APOYOS II</vt:lpstr>
      <vt:lpstr>¿Cómo nos sentimos los profesionales?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ACTIVACIÓN DEL PROYECTO DE VIDA PARA LA INCLUSIÓN SOCIAL</dc:title>
  <dc:creator>Ana</dc:creator>
  <cp:lastModifiedBy>Ana</cp:lastModifiedBy>
  <cp:revision>34</cp:revision>
  <dcterms:created xsi:type="dcterms:W3CDTF">2021-03-09T08:29:14Z</dcterms:created>
  <dcterms:modified xsi:type="dcterms:W3CDTF">2021-03-15T20:28:17Z</dcterms:modified>
</cp:coreProperties>
</file>